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5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6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8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9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0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1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2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13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14.xml" ContentType="application/vnd.openxmlformats-officedocument.theme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15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985" r:id="rId4"/>
    <p:sldMasterId id="2147483998" r:id="rId5"/>
    <p:sldMasterId id="2147484080" r:id="rId6"/>
    <p:sldMasterId id="2147484114" r:id="rId7"/>
    <p:sldMasterId id="2147484131" r:id="rId8"/>
    <p:sldMasterId id="2147484228" r:id="rId9"/>
    <p:sldMasterId id="2147484260" r:id="rId10"/>
    <p:sldMasterId id="2147484308" r:id="rId11"/>
    <p:sldMasterId id="2147484495" r:id="rId12"/>
    <p:sldMasterId id="2147484529" r:id="rId13"/>
    <p:sldMasterId id="2147484554" r:id="rId14"/>
    <p:sldMasterId id="2147484575" r:id="rId15"/>
    <p:sldMasterId id="2147484594" r:id="rId16"/>
    <p:sldMasterId id="2147484649" r:id="rId17"/>
    <p:sldMasterId id="2147484663" r:id="rId18"/>
    <p:sldMasterId id="2147484677" r:id="rId19"/>
  </p:sldMasterIdLst>
  <p:notesMasterIdLst>
    <p:notesMasterId r:id="rId25"/>
  </p:notesMasterIdLst>
  <p:handoutMasterIdLst>
    <p:handoutMasterId r:id="rId26"/>
  </p:handoutMasterIdLst>
  <p:sldIdLst>
    <p:sldId id="520" r:id="rId20"/>
    <p:sldId id="522" r:id="rId21"/>
    <p:sldId id="523" r:id="rId22"/>
    <p:sldId id="524" r:id="rId23"/>
    <p:sldId id="525" r:id="rId24"/>
  </p:sldIdLst>
  <p:sldSz cx="12192000" cy="6858000"/>
  <p:notesSz cx="6985000" cy="9283700"/>
  <p:defaultTextStyle>
    <a:defPPr>
      <a:defRPr lang="en-US"/>
    </a:defPPr>
    <a:lvl1pPr marL="0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07856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15711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23569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31423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039280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447134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854989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262847" algn="l" defTabSz="40785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4605A3A-4715-4C0A-9C61-F66C87E72B3D}">
          <p14:sldIdLst>
            <p14:sldId id="520"/>
            <p14:sldId id="522"/>
            <p14:sldId id="523"/>
            <p14:sldId id="524"/>
            <p14:sldId id="525"/>
          </p14:sldIdLst>
        </p14:section>
        <p14:section name="Appendix" id="{8E1C3DBA-B450-4611-97F9-2356BE0BCDD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701" userDrawn="1">
          <p15:clr>
            <a:srgbClr val="A4A3A4"/>
          </p15:clr>
        </p15:guide>
        <p15:guide id="2" orient="horz" pos="4474" userDrawn="1">
          <p15:clr>
            <a:srgbClr val="A4A3A4"/>
          </p15:clr>
        </p15:guide>
        <p15:guide id="3" orient="horz" pos="1128" userDrawn="1">
          <p15:clr>
            <a:srgbClr val="A4A3A4"/>
          </p15:clr>
        </p15:guide>
        <p15:guide id="4" pos="448" userDrawn="1">
          <p15:clr>
            <a:srgbClr val="A4A3A4"/>
          </p15:clr>
        </p15:guide>
        <p15:guide id="5" pos="7520" userDrawn="1">
          <p15:clr>
            <a:srgbClr val="A4A3A4"/>
          </p15:clr>
        </p15:guide>
        <p15:guide id="6" orient="horz" pos="1248" userDrawn="1">
          <p15:clr>
            <a:srgbClr val="A4A3A4"/>
          </p15:clr>
        </p15:guide>
        <p15:guide id="7" orient="horz" pos="3960" userDrawn="1">
          <p15:clr>
            <a:srgbClr val="A4A3A4"/>
          </p15:clr>
        </p15:guide>
        <p15:guide id="8" orient="horz" pos="552" userDrawn="1">
          <p15:clr>
            <a:srgbClr val="A4A3A4"/>
          </p15:clr>
        </p15:guide>
        <p15:guide id="9" pos="384" userDrawn="1">
          <p15:clr>
            <a:srgbClr val="A4A3A4"/>
          </p15:clr>
        </p15:guide>
        <p15:guide id="10" pos="7301" userDrawn="1">
          <p15:clr>
            <a:srgbClr val="A4A3A4"/>
          </p15:clr>
        </p15:guide>
        <p15:guide id="11" orient="horz" pos="744" userDrawn="1">
          <p15:clr>
            <a:srgbClr val="A4A3A4"/>
          </p15:clr>
        </p15:guide>
        <p15:guide id="12" orient="horz" pos="1118" userDrawn="1">
          <p15:clr>
            <a:srgbClr val="A4A3A4"/>
          </p15:clr>
        </p15:guide>
        <p15:guide id="13" orient="horz" pos="1418" userDrawn="1">
          <p15:clr>
            <a:srgbClr val="A4A3A4"/>
          </p15:clr>
        </p15:guide>
        <p15:guide id="14" orient="horz" pos="3374" userDrawn="1">
          <p15:clr>
            <a:srgbClr val="A4A3A4"/>
          </p15:clr>
        </p15:guide>
        <p15:guide id="15" orient="horz" pos="542" userDrawn="1">
          <p15:clr>
            <a:srgbClr val="A4A3A4"/>
          </p15:clr>
        </p15:guide>
        <p15:guide id="16" orient="horz" pos="2208" userDrawn="1">
          <p15:clr>
            <a:srgbClr val="A4A3A4"/>
          </p15:clr>
        </p15:guide>
        <p15:guide id="17" orient="horz" pos="3068" userDrawn="1">
          <p15:clr>
            <a:srgbClr val="A4A3A4"/>
          </p15:clr>
        </p15:guide>
        <p15:guide id="18" orient="horz" pos="4134" userDrawn="1">
          <p15:clr>
            <a:srgbClr val="A4A3A4"/>
          </p15:clr>
        </p15:guide>
        <p15:guide id="19" orient="horz" pos="3246" userDrawn="1">
          <p15:clr>
            <a:srgbClr val="A4A3A4"/>
          </p15:clr>
        </p15:guide>
        <p15:guide id="20" orient="horz" pos="3030" userDrawn="1">
          <p15:clr>
            <a:srgbClr val="A4A3A4"/>
          </p15:clr>
        </p15:guide>
        <p15:guide id="21" orient="horz" pos="3826" userDrawn="1">
          <p15:clr>
            <a:srgbClr val="A4A3A4"/>
          </p15:clr>
        </p15:guide>
        <p15:guide id="22" pos="3899" userDrawn="1">
          <p15:clr>
            <a:srgbClr val="A4A3A4"/>
          </p15:clr>
        </p15:guide>
        <p15:guide id="23" userDrawn="1">
          <p15:clr>
            <a:srgbClr val="A4A3A4"/>
          </p15:clr>
        </p15:guide>
        <p15:guide id="24" pos="7395" userDrawn="1">
          <p15:clr>
            <a:srgbClr val="A4A3A4"/>
          </p15:clr>
        </p15:guide>
        <p15:guide id="25" pos="3760" userDrawn="1">
          <p15:clr>
            <a:srgbClr val="A4A3A4"/>
          </p15:clr>
        </p15:guide>
        <p15:guide id="26" pos="2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5" userDrawn="1">
          <p15:clr>
            <a:srgbClr val="A4A3A4"/>
          </p15:clr>
        </p15:guide>
        <p15:guide id="2" pos="22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sby, Kate" initials="BK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385F"/>
    <a:srgbClr val="E5E5E5"/>
    <a:srgbClr val="BFBFBF"/>
    <a:srgbClr val="003366"/>
    <a:srgbClr val="BB0628"/>
    <a:srgbClr val="002744"/>
    <a:srgbClr val="262626"/>
    <a:srgbClr val="595959"/>
    <a:srgbClr val="8C8C8C"/>
    <a:srgbClr val="6BC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6133" autoAdjust="0"/>
  </p:normalViewPr>
  <p:slideViewPr>
    <p:cSldViewPr snapToObjects="1">
      <p:cViewPr varScale="1">
        <p:scale>
          <a:sx n="97" d="100"/>
          <a:sy n="97" d="100"/>
        </p:scale>
        <p:origin x="232" y="712"/>
      </p:cViewPr>
      <p:guideLst>
        <p:guide orient="horz" pos="4701"/>
        <p:guide orient="horz" pos="4474"/>
        <p:guide orient="horz" pos="1128"/>
        <p:guide pos="448"/>
        <p:guide pos="7520"/>
        <p:guide orient="horz" pos="1248"/>
        <p:guide orient="horz" pos="3960"/>
        <p:guide orient="horz" pos="552"/>
        <p:guide pos="384"/>
        <p:guide pos="7301"/>
        <p:guide orient="horz" pos="744"/>
        <p:guide orient="horz" pos="1118"/>
        <p:guide orient="horz" pos="1418"/>
        <p:guide orient="horz" pos="3374"/>
        <p:guide orient="horz" pos="542"/>
        <p:guide orient="horz" pos="2208"/>
        <p:guide orient="horz" pos="3068"/>
        <p:guide orient="horz" pos="4134"/>
        <p:guide orient="horz" pos="3246"/>
        <p:guide orient="horz" pos="3030"/>
        <p:guide orient="horz" pos="3826"/>
        <p:guide pos="3899"/>
        <p:guide/>
        <p:guide pos="7395"/>
        <p:guide pos="376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2872"/>
    </p:cViewPr>
  </p:sorterViewPr>
  <p:notesViewPr>
    <p:cSldViewPr snapToObjects="1">
      <p:cViewPr varScale="1">
        <p:scale>
          <a:sx n="84" d="100"/>
          <a:sy n="84" d="100"/>
        </p:scale>
        <p:origin x="3822" y="108"/>
      </p:cViewPr>
      <p:guideLst>
        <p:guide orient="horz" pos="2925"/>
        <p:guide pos="2201"/>
      </p:guideLst>
    </p:cSldViewPr>
  </p:notesViewPr>
  <p:gridSpacing cx="38100" cy="381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6.xml"/><Relationship Id="rId20" Type="http://schemas.openxmlformats.org/officeDocument/2006/relationships/slide" Target="slides/slide1.xml"/><Relationship Id="rId21" Type="http://schemas.openxmlformats.org/officeDocument/2006/relationships/slide" Target="slides/slide2.xml"/><Relationship Id="rId22" Type="http://schemas.openxmlformats.org/officeDocument/2006/relationships/slide" Target="slides/slide3.xml"/><Relationship Id="rId23" Type="http://schemas.openxmlformats.org/officeDocument/2006/relationships/slide" Target="slides/slide4.xml"/><Relationship Id="rId24" Type="http://schemas.openxmlformats.org/officeDocument/2006/relationships/slide" Target="slides/slide5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1" Type="http://schemas.openxmlformats.org/officeDocument/2006/relationships/slideMaster" Target="slideMasters/slideMaster8.xml"/><Relationship Id="rId12" Type="http://schemas.openxmlformats.org/officeDocument/2006/relationships/slideMaster" Target="slideMasters/slideMaster9.xml"/><Relationship Id="rId13" Type="http://schemas.openxmlformats.org/officeDocument/2006/relationships/slideMaster" Target="slideMasters/slideMaster10.xml"/><Relationship Id="rId14" Type="http://schemas.openxmlformats.org/officeDocument/2006/relationships/slideMaster" Target="slideMasters/slideMaster11.xml"/><Relationship Id="rId15" Type="http://schemas.openxmlformats.org/officeDocument/2006/relationships/slideMaster" Target="slideMasters/slideMaster12.xml"/><Relationship Id="rId16" Type="http://schemas.openxmlformats.org/officeDocument/2006/relationships/slideMaster" Target="slideMasters/slideMaster13.xml"/><Relationship Id="rId17" Type="http://schemas.openxmlformats.org/officeDocument/2006/relationships/slideMaster" Target="slideMasters/slideMaster14.xml"/><Relationship Id="rId18" Type="http://schemas.openxmlformats.org/officeDocument/2006/relationships/slideMaster" Target="slideMasters/slideMaster15.xml"/><Relationship Id="rId19" Type="http://schemas.openxmlformats.org/officeDocument/2006/relationships/slideMaster" Target="slideMasters/slideMaster16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image" Target="../media/image1.emf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26833" cy="46418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>
              <a:latin typeface="Avenir Next for Best Buy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1" y="1"/>
            <a:ext cx="3026833" cy="46418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4A12C033-38F8-4626-8E67-E3A9B51399E2}" type="datetime1">
              <a:rPr lang="en-US" smtClean="0">
                <a:latin typeface="Avenir Next for Best Buy" pitchFamily="34" charset="0"/>
              </a:rPr>
              <a:t>9/11/17</a:t>
            </a:fld>
            <a:endParaRPr lang="en-US" dirty="0">
              <a:latin typeface="Avenir Next for Best Buy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1" y="8817905"/>
            <a:ext cx="3026833" cy="46418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85ED1AD-CCA0-8940-AC9E-8DB3ACD2B11A}" type="slidenum">
              <a:rPr lang="en-US" smtClean="0">
                <a:latin typeface="Avenir Next for Best Buy" pitchFamily="34" charset="0"/>
              </a:rPr>
              <a:pPr/>
              <a:t>‹#›</a:t>
            </a:fld>
            <a:endParaRPr lang="en-US" dirty="0">
              <a:latin typeface="Avenir Next for Best Buy" pitchFamily="34" charset="0"/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00" y="8654212"/>
            <a:ext cx="478531" cy="3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8952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image" Target="../media/image1.emf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625" y="5349325"/>
            <a:ext cx="6145749" cy="3238097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1" y="8817905"/>
            <a:ext cx="3026833" cy="46418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>
                <a:latin typeface="Avenir Next for Best Buy" pitchFamily="34" charset="0"/>
              </a:defRPr>
            </a:lvl1pPr>
          </a:lstStyle>
          <a:p>
            <a:fld id="{7039874E-2BBD-184A-8F8E-63200F0EAE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7" y="8762226"/>
            <a:ext cx="478531" cy="327387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>
          <a:xfrm>
            <a:off x="3955750" y="1"/>
            <a:ext cx="3027638" cy="4660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for Best Buy" panose="020B0503020202020204" pitchFamily="34" charset="0"/>
              </a:defRPr>
            </a:lvl1pPr>
          </a:lstStyle>
          <a:p>
            <a:fld id="{9B8B3EA3-084C-498E-955A-E9EF13698A13}" type="datetime1">
              <a:rPr lang="en-US" smtClean="0"/>
              <a:t>9/11/17</a:t>
            </a:fld>
            <a:endParaRPr lang="en-US" dirty="0"/>
          </a:p>
        </p:txBody>
      </p:sp>
      <p:sp>
        <p:nvSpPr>
          <p:cNvPr id="11" name="Slide Image Placeholder 10"/>
          <p:cNvSpPr>
            <a:spLocks noGrp="1" noRot="1" noChangeAspect="1"/>
          </p:cNvSpPr>
          <p:nvPr>
            <p:ph type="sldImg" idx="2"/>
          </p:nvPr>
        </p:nvSpPr>
        <p:spPr>
          <a:xfrm>
            <a:off x="-538163" y="458788"/>
            <a:ext cx="8061326" cy="453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3535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114300" indent="-114300" algn="l" defTabSz="407856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Avenir Next for Best Buy" pitchFamily="34" charset="0"/>
        <a:ea typeface="+mn-ea"/>
        <a:cs typeface="+mn-cs"/>
      </a:defRPr>
    </a:lvl1pPr>
    <a:lvl2pPr marL="227013" indent="-112713" algn="l" defTabSz="407856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Avenir Next for Best Buy" pitchFamily="34" charset="0"/>
        <a:ea typeface="+mn-ea"/>
        <a:cs typeface="+mn-cs"/>
      </a:defRPr>
    </a:lvl2pPr>
    <a:lvl3pPr marL="341313" indent="-114300" algn="l" defTabSz="407856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Avenir Next for Best Buy" pitchFamily="34" charset="0"/>
        <a:ea typeface="+mn-ea"/>
        <a:cs typeface="+mn-cs"/>
      </a:defRPr>
    </a:lvl3pPr>
    <a:lvl4pPr marL="460375" indent="-119063" algn="l" defTabSz="407856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Avenir Next for Best Buy" pitchFamily="34" charset="0"/>
        <a:ea typeface="+mn-ea"/>
        <a:cs typeface="+mn-cs"/>
      </a:defRPr>
    </a:lvl4pPr>
    <a:lvl5pPr marL="573088" indent="-112713" algn="l" defTabSz="407856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Avenir Next for Best Buy" pitchFamily="34" charset="0"/>
        <a:ea typeface="+mn-ea"/>
        <a:cs typeface="+mn-cs"/>
      </a:defRPr>
    </a:lvl5pPr>
    <a:lvl6pPr marL="2039280" algn="l" defTabSz="40785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7134" algn="l" defTabSz="40785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4989" algn="l" defTabSz="40785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2847" algn="l" defTabSz="40785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emf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emf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.emf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1.emf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1.emf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Relationship Id="rId2" Type="http://schemas.openxmlformats.org/officeDocument/2006/relationships/image" Target="../media/image1.emf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1.emf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Relationship Id="rId2" Type="http://schemas.openxmlformats.org/officeDocument/2006/relationships/image" Target="../media/image2.png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.emf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2.png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.emf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emf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emf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emf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9878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7680" y="868680"/>
            <a:ext cx="11230631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Minutes and Next steps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27068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623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Step/Action/Meeting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" y="1773734"/>
            <a:ext cx="11201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95014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1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0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0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1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28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366505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6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299680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991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54879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8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0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2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1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1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3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06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56" y="177976"/>
            <a:ext cx="11442061" cy="990112"/>
          </a:xfrm>
        </p:spPr>
        <p:txBody>
          <a:bodyPr tIns="0" bIns="0">
            <a:normAutofit/>
          </a:bodyPr>
          <a:lstStyle>
            <a:lvl1pPr>
              <a:lnSpc>
                <a:spcPct val="100000"/>
              </a:lnSpc>
              <a:defRPr sz="2200" b="1">
                <a:solidFill>
                  <a:srgbClr val="003B6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9369" y="6592634"/>
            <a:ext cx="6816436" cy="950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446002">
              <a:defRPr/>
            </a:pPr>
            <a:r>
              <a:rPr lang="en-US" sz="600" dirty="0">
                <a:solidFill>
                  <a:srgbClr val="000000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17166" y="6357770"/>
            <a:ext cx="1075089" cy="363071"/>
          </a:xfrm>
          <a:prstGeom prst="rect">
            <a:avLst/>
          </a:prstGeom>
          <a:noFill/>
        </p:spPr>
        <p:txBody>
          <a:bodyPr wrap="square" lIns="88105" tIns="48032" rIns="88105" bIns="48032" rtlCol="0" anchor="ctr">
            <a:normAutofit/>
          </a:bodyPr>
          <a:lstStyle/>
          <a:p>
            <a:fld id="{33819505-9C9F-40EE-8900-A5E00C25830D}" type="slidenum">
              <a:rPr lang="en-US" sz="900" b="1" smtClean="0">
                <a:solidFill>
                  <a:srgbClr val="000000"/>
                </a:solidFill>
              </a:rPr>
              <a:pPr/>
              <a:t>‹#›</a:t>
            </a:fld>
            <a:endParaRPr lang="en-US" sz="900" b="1" dirty="0">
              <a:solidFill>
                <a:srgbClr val="000000"/>
              </a:solidFill>
            </a:endParaRPr>
          </a:p>
        </p:txBody>
      </p:sp>
      <p:pic>
        <p:nvPicPr>
          <p:cNvPr id="13" name="Picture 12" descr="BBY_Logo_4C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4" y="6410634"/>
            <a:ext cx="569492" cy="284524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6192499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72850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74404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99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16111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799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222599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23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5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8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6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9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1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8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9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56" y="177976"/>
            <a:ext cx="11442061" cy="990112"/>
          </a:xfrm>
        </p:spPr>
        <p:txBody>
          <a:bodyPr tIns="0" bIns="0">
            <a:normAutofit/>
          </a:bodyPr>
          <a:lstStyle>
            <a:lvl1pPr>
              <a:lnSpc>
                <a:spcPct val="100000"/>
              </a:lnSpc>
              <a:defRPr sz="2200" b="1">
                <a:solidFill>
                  <a:srgbClr val="003B6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9369" y="6592634"/>
            <a:ext cx="6816436" cy="950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446002">
              <a:defRPr/>
            </a:pPr>
            <a:r>
              <a:rPr lang="en-US" sz="600" dirty="0">
                <a:solidFill>
                  <a:srgbClr val="000000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17166" y="6357770"/>
            <a:ext cx="1075089" cy="363071"/>
          </a:xfrm>
          <a:prstGeom prst="rect">
            <a:avLst/>
          </a:prstGeom>
          <a:noFill/>
        </p:spPr>
        <p:txBody>
          <a:bodyPr wrap="square" lIns="88105" tIns="48032" rIns="88105" bIns="48032" rtlCol="0" anchor="ctr">
            <a:normAutofit/>
          </a:bodyPr>
          <a:lstStyle/>
          <a:p>
            <a:fld id="{33819505-9C9F-40EE-8900-A5E00C25830D}" type="slidenum">
              <a:rPr lang="en-US" sz="900" b="1" smtClean="0">
                <a:solidFill>
                  <a:srgbClr val="000000"/>
                </a:solidFill>
              </a:rPr>
              <a:pPr/>
              <a:t>‹#›</a:t>
            </a:fld>
            <a:endParaRPr lang="en-US" sz="900" b="1" dirty="0">
              <a:solidFill>
                <a:srgbClr val="000000"/>
              </a:solidFill>
            </a:endParaRPr>
          </a:p>
        </p:txBody>
      </p:sp>
      <p:pic>
        <p:nvPicPr>
          <p:cNvPr id="13" name="Picture 12" descr="BBY_Logo_4C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4" y="6410634"/>
            <a:ext cx="569492" cy="284524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6192499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938412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210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06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171064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488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33846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2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6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7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9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3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7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4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9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07486" y="1180800"/>
            <a:ext cx="10977033" cy="3960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350" b="1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500" b="1"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0" y="6644822"/>
            <a:ext cx="5559704" cy="21278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Copyright © 2015 Accenture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618896" y="6568654"/>
            <a:ext cx="57310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0CBDC3A-D49F-4631-A8C7-55D59B33E5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79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56" y="177976"/>
            <a:ext cx="11442061" cy="990112"/>
          </a:xfrm>
        </p:spPr>
        <p:txBody>
          <a:bodyPr tIns="0" bIns="0">
            <a:normAutofit/>
          </a:bodyPr>
          <a:lstStyle>
            <a:lvl1pPr>
              <a:lnSpc>
                <a:spcPct val="100000"/>
              </a:lnSpc>
              <a:defRPr sz="2200" b="1">
                <a:solidFill>
                  <a:srgbClr val="003B6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9369" y="6592634"/>
            <a:ext cx="6816436" cy="950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446002">
              <a:defRPr/>
            </a:pPr>
            <a:r>
              <a:rPr lang="en-US" sz="600" dirty="0">
                <a:solidFill>
                  <a:prstClr val="black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17166" y="6357770"/>
            <a:ext cx="1075089" cy="363071"/>
          </a:xfrm>
          <a:prstGeom prst="rect">
            <a:avLst/>
          </a:prstGeom>
          <a:noFill/>
        </p:spPr>
        <p:txBody>
          <a:bodyPr wrap="square" lIns="88105" tIns="48032" rIns="88105" bIns="48032" rtlCol="0" anchor="ctr">
            <a:normAutofit/>
          </a:bodyPr>
          <a:lstStyle/>
          <a:p>
            <a:pPr defTabSz="914186"/>
            <a:fld id="{33819505-9C9F-40EE-8900-A5E00C25830D}" type="slidenum">
              <a:rPr lang="en-US" sz="900" b="1" smtClean="0">
                <a:solidFill>
                  <a:prstClr val="black"/>
                </a:solidFill>
              </a:rPr>
              <a:pPr defTabSz="914186"/>
              <a:t>‹#›</a:t>
            </a:fld>
            <a:endParaRPr lang="en-US" sz="900" b="1" dirty="0">
              <a:solidFill>
                <a:prstClr val="black"/>
              </a:solidFill>
            </a:endParaRPr>
          </a:p>
        </p:txBody>
      </p:sp>
      <p:pic>
        <p:nvPicPr>
          <p:cNvPr id="13" name="Picture 12" descr="BBY_Logo_4C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4" y="6410634"/>
            <a:ext cx="569492" cy="284524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6192499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85914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9878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524000"/>
            <a:ext cx="1868356" cy="1191427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7783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9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97090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0" dirty="0">
              <a:solidFill>
                <a:schemeClr val="accent1"/>
              </a:solidFill>
              <a:latin typeface="Avenir Next for Best Buy" pitchFamily="34" charset="0"/>
              <a:cs typeface="+mn-cs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17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98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8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>
          <a:xfrm>
            <a:off x="609602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9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6212420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668" y="6572250"/>
            <a:ext cx="3430969" cy="23083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defRPr/>
            </a:pPr>
            <a:r>
              <a:rPr lang="en-GB" sz="9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Copyright © 2014 Accenture  All rights reserved.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0659" y="1162050"/>
            <a:ext cx="11581341" cy="0"/>
          </a:xfrm>
          <a:prstGeom prst="line">
            <a:avLst/>
          </a:prstGeom>
          <a:ln w="12700">
            <a:solidFill>
              <a:srgbClr val="359B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Master Title Slide Headline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59597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GB" sz="90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pPr algn="r"/>
              <a:t>‹#›</a:t>
            </a:fld>
            <a:endParaRPr lang="en-GB" sz="9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7811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2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07486" y="1180800"/>
            <a:ext cx="10977033" cy="3960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350" b="1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500" b="1"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0" y="6644822"/>
            <a:ext cx="5559704" cy="21278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Copyright © 2015 Accenture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618896" y="6568654"/>
            <a:ext cx="57310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0CBDC3A-D49F-4631-A8C7-55D59B33E5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79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>
          <a:xfrm>
            <a:off x="609602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9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6212420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668" y="6572250"/>
            <a:ext cx="3430969" cy="23083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defRPr/>
            </a:pPr>
            <a:r>
              <a:rPr lang="en-GB" sz="9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Copyright © 2014 Accenture  All rights reserved.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0659" y="1162050"/>
            <a:ext cx="11581341" cy="0"/>
          </a:xfrm>
          <a:prstGeom prst="line">
            <a:avLst/>
          </a:prstGeom>
          <a:ln w="12700">
            <a:solidFill>
              <a:srgbClr val="359B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Master Title Slide Headline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59597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GB" sz="90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pPr algn="r"/>
              <a:t>‹#›</a:t>
            </a:fld>
            <a:endParaRPr lang="en-GB" sz="9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7811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9878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991" y="1411945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23895" y="1411945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147207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524000"/>
            <a:ext cx="1868356" cy="1191427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7783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9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97090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0" dirty="0">
              <a:solidFill>
                <a:schemeClr val="accent1"/>
              </a:solidFill>
              <a:latin typeface="Avenir Next for Best Buy" pitchFamily="34" charset="0"/>
              <a:cs typeface="+mn-cs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17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98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8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524000"/>
            <a:ext cx="1868356" cy="119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2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07486" y="1180800"/>
            <a:ext cx="10977033" cy="3960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350" b="1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>
              <a:defRPr sz="1950"/>
            </a:lvl2pPr>
            <a:lvl3pPr>
              <a:defRPr sz="1800"/>
            </a:lvl3pPr>
            <a:lvl4pPr>
              <a:defRPr sz="165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500" b="1"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0" y="6644822"/>
            <a:ext cx="5559704" cy="21278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Copyright © 2015 Accenture 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618896" y="6568654"/>
            <a:ext cx="573104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0CBDC3A-D49F-4631-A8C7-55D59B33E5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79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>
          <a:xfrm>
            <a:off x="609602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9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6212420" y="1381125"/>
            <a:ext cx="5367865" cy="482441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dirty="0"/>
              <a:t>First Level Text</a:t>
            </a:r>
          </a:p>
          <a:p>
            <a:pPr lvl="1"/>
            <a:r>
              <a:rPr lang="en-GB" dirty="0"/>
              <a:t>Second Level Text</a:t>
            </a:r>
          </a:p>
          <a:p>
            <a:pPr lvl="2"/>
            <a:r>
              <a:rPr lang="en-GB" dirty="0"/>
              <a:t>Third Level Text</a:t>
            </a:r>
          </a:p>
          <a:p>
            <a:pPr lvl="3"/>
            <a:r>
              <a:rPr lang="en-GB" dirty="0"/>
              <a:t>Fourth Level Text</a:t>
            </a:r>
          </a:p>
          <a:p>
            <a:pPr lvl="4"/>
            <a:r>
              <a:rPr lang="en-GB" dirty="0"/>
              <a:t>Fifth Level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668" y="6572250"/>
            <a:ext cx="3430969" cy="23083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>
              <a:defRPr/>
            </a:pPr>
            <a:r>
              <a:rPr lang="en-GB" sz="9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Copyright © 2014 Accenture  All rights reserved.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0659" y="1162050"/>
            <a:ext cx="11581341" cy="0"/>
          </a:xfrm>
          <a:prstGeom prst="line">
            <a:avLst/>
          </a:prstGeom>
          <a:ln w="12700">
            <a:solidFill>
              <a:srgbClr val="359B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Master Title Slide Headline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59597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GB" sz="90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pPr algn="r"/>
              <a:t>‹#›</a:t>
            </a:fld>
            <a:endParaRPr lang="en-GB" sz="9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781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3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2415" y="1681"/>
            <a:ext cx="11276619" cy="750797"/>
          </a:xfrm>
        </p:spPr>
        <p:txBody>
          <a:bodyPr/>
          <a:lstStyle>
            <a:lvl1pPr>
              <a:defRPr sz="2600" baseline="0"/>
            </a:lvl1pPr>
          </a:lstStyle>
          <a:p>
            <a:r>
              <a:rPr lang="en-US" dirty="0"/>
              <a:t>Problem summary: [large project starting]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2415" y="1777882"/>
            <a:ext cx="11268943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Questions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4436" y="4876614"/>
            <a:ext cx="5486400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Scope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94667" y="4876614"/>
            <a:ext cx="5536691" cy="274320"/>
          </a:xfrm>
          <a:prstGeom prst="rect">
            <a:avLst/>
          </a:prstGeom>
          <a:ln w="9525" cmpd="sng">
            <a:solidFill>
              <a:srgbClr val="0038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Sources for Insight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417" y="3513973"/>
            <a:ext cx="5502351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Connections to Other Work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89961" y="3514177"/>
            <a:ext cx="5541396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Stakeholders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3253" y="5098738"/>
            <a:ext cx="5486400" cy="1485718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rm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4667" y="5150934"/>
            <a:ext cx="5536691" cy="14335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2415" y="3792930"/>
            <a:ext cx="5502352" cy="985306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9961" y="3794847"/>
            <a:ext cx="5541396" cy="9835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416" y="2052202"/>
            <a:ext cx="11268941" cy="1360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Tx/>
              <a:buNone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415" y="1138793"/>
            <a:ext cx="11268943" cy="518688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2415" y="865219"/>
            <a:ext cx="11276619" cy="273573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Problem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8" name="Slide Number Placeholder 6"/>
          <p:cNvSpPr txBox="1">
            <a:spLocks/>
          </p:cNvSpPr>
          <p:nvPr/>
        </p:nvSpPr>
        <p:spPr>
          <a:xfrm>
            <a:off x="11523800" y="6696778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9" name="Picture 18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462414" y="2052203"/>
            <a:ext cx="11268943" cy="1351399"/>
          </a:xfrm>
          <a:ln w="9525" cmpd="sng">
            <a:noFill/>
          </a:ln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Click to add text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462415" y="1136651"/>
            <a:ext cx="11268943" cy="52062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[Note: the core question to resolve; must be SMART: specific – measureable – action-oriented – relevant – time-bound]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462417" y="3794847"/>
            <a:ext cx="5502351" cy="983529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Click to add text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6184568" y="3794848"/>
            <a:ext cx="5546789" cy="976275"/>
          </a:xfrm>
          <a:ln w="9525" cmpd="sng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Decision Maker – [one person] Consult – [can be several] Approver – [not necessary to have] Recommend -  [person or a group]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5"/>
          </p:nvPr>
        </p:nvSpPr>
        <p:spPr>
          <a:xfrm>
            <a:off x="6189960" y="5398121"/>
            <a:ext cx="5541397" cy="50292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194667" y="5161100"/>
            <a:ext cx="5536691" cy="1024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Existing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New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4757" y="5161100"/>
            <a:ext cx="5484896" cy="17235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baseline="0" dirty="0">
                <a:solidFill>
                  <a:schemeClr val="accent1"/>
                </a:solidFill>
                <a:latin typeface="Avenir Next for Best Buy" pitchFamily="34" charset="0"/>
              </a:rPr>
              <a:t>In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baseline="0" dirty="0">
                <a:solidFill>
                  <a:schemeClr val="accent1"/>
                </a:solidFill>
                <a:latin typeface="Avenir Next for Best Buy" pitchFamily="34" charset="0"/>
              </a:rPr>
              <a:t>Out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200"/>
              </a:spcAft>
              <a:buFont typeface="Arial" panose="020B0604020202020204" pitchFamily="34" charset="0"/>
              <a:buNone/>
            </a:pPr>
            <a:endParaRPr lang="en-US" sz="1000" dirty="0">
              <a:latin typeface="Avenir Next for Best Buy" pitchFamily="34" charset="0"/>
            </a:endParaRPr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6"/>
          </p:nvPr>
        </p:nvSpPr>
        <p:spPr>
          <a:xfrm>
            <a:off x="6194668" y="6119172"/>
            <a:ext cx="5536689" cy="465285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73253" y="5394108"/>
            <a:ext cx="5475563" cy="50292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484880" y="6119006"/>
            <a:ext cx="5479765" cy="46545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04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7158" y="1209028"/>
            <a:ext cx="5027159" cy="4923967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12175" y="4398854"/>
            <a:ext cx="5027159" cy="1610790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2178" y="1200401"/>
            <a:ext cx="2444029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07211" y="113589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16973" y="113589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9279" y="1215581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19731" y="1825090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7212" y="880015"/>
            <a:ext cx="548734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6976" y="880015"/>
            <a:ext cx="548734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18584" y="1209675"/>
            <a:ext cx="5475816" cy="5380038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419851" y="4675188"/>
            <a:ext cx="5196416" cy="1820862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8015818" y="1209676"/>
            <a:ext cx="3600449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756206" y="1807837"/>
            <a:ext cx="286006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778725" y="2209374"/>
            <a:ext cx="286006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756207" y="3061756"/>
            <a:ext cx="2860060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46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9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2415" y="1681"/>
            <a:ext cx="11276619" cy="750797"/>
          </a:xfrm>
        </p:spPr>
        <p:txBody>
          <a:bodyPr/>
          <a:lstStyle>
            <a:lvl1pPr>
              <a:defRPr sz="2600" baseline="0"/>
            </a:lvl1pPr>
          </a:lstStyle>
          <a:p>
            <a:r>
              <a:rPr lang="en-US" dirty="0"/>
              <a:t>Problem summary: [large project starting]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2415" y="1777882"/>
            <a:ext cx="11268943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Questions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4436" y="4876614"/>
            <a:ext cx="5486400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Scope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94667" y="4876614"/>
            <a:ext cx="5536691" cy="274320"/>
          </a:xfrm>
          <a:prstGeom prst="rect">
            <a:avLst/>
          </a:prstGeom>
          <a:ln w="9525" cmpd="sng">
            <a:solidFill>
              <a:srgbClr val="0038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Sources for Insight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417" y="3513973"/>
            <a:ext cx="5502351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Connections to Other Work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89961" y="3514177"/>
            <a:ext cx="5541396" cy="274320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Stakeholders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3253" y="5098738"/>
            <a:ext cx="5486400" cy="1485718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rm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4667" y="5150934"/>
            <a:ext cx="5536691" cy="14335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2415" y="3792930"/>
            <a:ext cx="5502352" cy="985306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9961" y="3794847"/>
            <a:ext cx="5541396" cy="9835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2416" y="2052202"/>
            <a:ext cx="11268941" cy="1360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Tx/>
              <a:buNone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415" y="1138793"/>
            <a:ext cx="11268943" cy="518688"/>
          </a:xfrm>
          <a:prstGeom prst="rect">
            <a:avLst/>
          </a:prstGeom>
          <a:noFill/>
          <a:ln w="9525" cmpd="sng"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2415" y="865219"/>
            <a:ext cx="11276619" cy="273573"/>
          </a:xfrm>
          <a:prstGeom prst="rect">
            <a:avLst/>
          </a:prstGeom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Problem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8" name="Slide Number Placeholder 6"/>
          <p:cNvSpPr txBox="1">
            <a:spLocks/>
          </p:cNvSpPr>
          <p:nvPr/>
        </p:nvSpPr>
        <p:spPr>
          <a:xfrm>
            <a:off x="11523800" y="6696778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9" name="Picture 18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462414" y="2052203"/>
            <a:ext cx="11268943" cy="1351399"/>
          </a:xfrm>
          <a:ln w="9525" cmpd="sng">
            <a:noFill/>
          </a:ln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Click to add text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462415" y="1136651"/>
            <a:ext cx="11268943" cy="52062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[Note: the core question to resolve; must be SMART: specific – measureable – action-oriented – relevant – time-bound]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462417" y="3794847"/>
            <a:ext cx="5502351" cy="983529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Click to add text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6184568" y="3794848"/>
            <a:ext cx="5546789" cy="976275"/>
          </a:xfrm>
          <a:ln w="9525" cmpd="sng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Decision Maker – [one person] Consult – [can be several] Approver – [not necessary to have] Recommend -  [person or a group]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5"/>
          </p:nvPr>
        </p:nvSpPr>
        <p:spPr>
          <a:xfrm>
            <a:off x="6189960" y="5398121"/>
            <a:ext cx="5541397" cy="50292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194667" y="5161100"/>
            <a:ext cx="5536691" cy="1024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Existing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New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4757" y="5161100"/>
            <a:ext cx="5484896" cy="17235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baseline="0" dirty="0">
                <a:solidFill>
                  <a:schemeClr val="accent1"/>
                </a:solidFill>
                <a:latin typeface="Avenir Next for Best Buy" pitchFamily="34" charset="0"/>
              </a:rPr>
              <a:t>In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200" b="1" baseline="0" dirty="0">
                <a:solidFill>
                  <a:schemeClr val="accent1"/>
                </a:solidFill>
                <a:latin typeface="Avenir Next for Best Buy" pitchFamily="34" charset="0"/>
              </a:rPr>
              <a:t>Out</a:t>
            </a: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200" b="1" baseline="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 defTabSz="182880">
              <a:spcAft>
                <a:spcPts val="200"/>
              </a:spcAft>
              <a:buFont typeface="Arial" panose="020B0604020202020204" pitchFamily="34" charset="0"/>
              <a:buNone/>
            </a:pPr>
            <a:endParaRPr lang="en-US" sz="1000" dirty="0">
              <a:latin typeface="Avenir Next for Best Buy" pitchFamily="34" charset="0"/>
            </a:endParaRPr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6"/>
          </p:nvPr>
        </p:nvSpPr>
        <p:spPr>
          <a:xfrm>
            <a:off x="6194668" y="6119172"/>
            <a:ext cx="5536689" cy="465285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73253" y="5394108"/>
            <a:ext cx="5475563" cy="50292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484880" y="6119006"/>
            <a:ext cx="5479765" cy="465450"/>
          </a:xfrm>
        </p:spPr>
        <p:txBody>
          <a:bodyPr/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04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9672" y="1132129"/>
            <a:ext cx="11216640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0961" y="3494341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5365" y="884150"/>
            <a:ext cx="11218784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16317" y="3245296"/>
            <a:ext cx="1121664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961" y="5244614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516317" y="4975465"/>
            <a:ext cx="1121664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2901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8"/>
            <a:ext cx="11173883" cy="13700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632885" y="1377950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632884" y="2019643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32882" y="2699421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48650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17453" y="1148742"/>
            <a:ext cx="5486867" cy="54928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8742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7454" y="892859"/>
            <a:ext cx="548686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92859"/>
            <a:ext cx="5486865" cy="2743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8741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0" dirty="0">
              <a:solidFill>
                <a:schemeClr val="accent1"/>
              </a:solidFill>
              <a:latin typeface="Avenir Next for Best Buy" pitchFamily="34" charset="0"/>
              <a:cs typeface="+mn-cs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16440"/>
            <a:ext cx="5486867" cy="152587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60631"/>
            <a:ext cx="548686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39737" y="5175708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202991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202991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8190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434667" y="5383213"/>
            <a:ext cx="5147733" cy="11938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690034" y="5480051"/>
            <a:ext cx="3953933" cy="109696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8" y="5480051"/>
            <a:ext cx="1223433" cy="109696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40394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7447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36408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9879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40278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339418" y="1217613"/>
            <a:ext cx="5242983" cy="38989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868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29390" y="1773733"/>
            <a:ext cx="5753100" cy="4809045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284607" y="1773734"/>
            <a:ext cx="2184400" cy="4810722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469007" y="1773734"/>
            <a:ext cx="3261783" cy="4810722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151318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9" name="Picture 8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1" name="Picture 10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1" name="Picture 10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2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8" name="Picture 1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25" name="Picture 2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7158" y="1209028"/>
            <a:ext cx="5027159" cy="4923967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12175" y="4398854"/>
            <a:ext cx="5027159" cy="1610790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2178" y="1200401"/>
            <a:ext cx="2444029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07211" y="113589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16973" y="113589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9279" y="1215581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19731" y="1825090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7212" y="880015"/>
            <a:ext cx="548734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6976" y="880015"/>
            <a:ext cx="548734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18584" y="1209675"/>
            <a:ext cx="5475816" cy="5380038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419851" y="4675188"/>
            <a:ext cx="5196416" cy="1820862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8015818" y="1209676"/>
            <a:ext cx="3600449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756206" y="1807837"/>
            <a:ext cx="286006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778725" y="2209374"/>
            <a:ext cx="286006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756207" y="3061756"/>
            <a:ext cx="2860060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46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2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4105" y="6581274"/>
            <a:ext cx="2743200" cy="1402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  <a:fld id="{CF88A785-F1F0-4557-A768-996DFD48651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64638" y="293939"/>
            <a:ext cx="10075084" cy="7623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446044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91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8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2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91381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4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7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3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9672" y="1132129"/>
            <a:ext cx="11216640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0961" y="3494341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5365" y="884150"/>
            <a:ext cx="11218784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16317" y="3245296"/>
            <a:ext cx="1121664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961" y="5244614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516317" y="4975465"/>
            <a:ext cx="1121664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2901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8"/>
            <a:ext cx="11173883" cy="13700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632885" y="1377950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632884" y="2019643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32882" y="2699421"/>
            <a:ext cx="1089024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48650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9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11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7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3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5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9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mtClean="0">
                <a:solidFill>
                  <a:srgbClr val="00385F"/>
                </a:solidFill>
              </a:rPr>
              <a:pPr/>
              <a:t>‹#›</a:t>
            </a:fld>
            <a:endParaRPr lang="en-US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With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ine_logo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2460" y="785805"/>
            <a:ext cx="11296985" cy="4998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6592" y="1435608"/>
            <a:ext cx="10582656" cy="4773168"/>
          </a:xfrm>
          <a:prstGeom prst="rect">
            <a:avLst/>
          </a:prstGeom>
        </p:spPr>
        <p:txBody>
          <a:bodyPr/>
          <a:lstStyle>
            <a:lvl5pPr>
              <a:defRPr/>
            </a:lvl5pPr>
            <a:lvl6pPr marL="914400">
              <a:defRPr/>
            </a:lvl6pPr>
            <a:lvl7pPr marL="1143000">
              <a:defRPr/>
            </a:lvl7pPr>
            <a:lvl8pPr marL="1371600">
              <a:defRPr/>
            </a:lvl8pPr>
            <a:lvl9pPr marL="1600200"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290300" y="6461128"/>
            <a:ext cx="609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682E7F3-B6B3-412A-88CC-07F40D8E947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6592" y="566928"/>
            <a:ext cx="10472928" cy="60350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9pPr>
          </a:lstStyle>
          <a:p>
            <a:pPr lvl="0"/>
            <a:r>
              <a:rPr lang="en-US" dirty="0"/>
              <a:t>Click to edit key message</a:t>
            </a:r>
          </a:p>
        </p:txBody>
      </p:sp>
    </p:spTree>
    <p:extLst>
      <p:ext uri="{BB962C8B-B14F-4D97-AF65-F5344CB8AC3E}">
        <p14:creationId xmlns:p14="http://schemas.microsoft.com/office/powerpoint/2010/main" val="1239654376"/>
      </p:ext>
    </p:extLst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990" y="1411943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23894" y="1411943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563200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91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8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2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394126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1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17453" y="1148742"/>
            <a:ext cx="5486867" cy="54928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8742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7454" y="892859"/>
            <a:ext cx="548686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92859"/>
            <a:ext cx="5486865" cy="2743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8741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0" dirty="0">
              <a:solidFill>
                <a:schemeClr val="accent1"/>
              </a:solidFill>
              <a:latin typeface="Avenir Next for Best Buy" pitchFamily="34" charset="0"/>
              <a:cs typeface="+mn-cs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16440"/>
            <a:ext cx="5486867" cy="152587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60631"/>
            <a:ext cx="5486865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39737" y="5175708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202991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202991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8190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434667" y="5383213"/>
            <a:ext cx="5147733" cy="11938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690034" y="5480051"/>
            <a:ext cx="3953933" cy="109696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8" y="5480051"/>
            <a:ext cx="1223433" cy="109696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40394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7447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36408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9879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40278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339418" y="1217613"/>
            <a:ext cx="5242983" cy="38989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868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3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1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8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8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2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3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3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9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3916" y="674160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1523802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1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With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ine_logo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2460" y="785805"/>
            <a:ext cx="11296985" cy="4998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6592" y="1435608"/>
            <a:ext cx="10582656" cy="4773168"/>
          </a:xfrm>
          <a:prstGeom prst="rect">
            <a:avLst/>
          </a:prstGeom>
        </p:spPr>
        <p:txBody>
          <a:bodyPr/>
          <a:lstStyle>
            <a:lvl5pPr>
              <a:defRPr/>
            </a:lvl5pPr>
            <a:lvl6pPr marL="914400">
              <a:defRPr/>
            </a:lvl6pPr>
            <a:lvl7pPr marL="1143000">
              <a:defRPr/>
            </a:lvl7pPr>
            <a:lvl8pPr marL="1371600">
              <a:defRPr/>
            </a:lvl8pPr>
            <a:lvl9pPr marL="1600200"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290300" y="6461128"/>
            <a:ext cx="609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682E7F3-B6B3-412A-88CC-07F40D8E9471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926592" y="566928"/>
            <a:ext cx="10472928" cy="60350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400" b="0" i="1">
                <a:solidFill>
                  <a:srgbClr val="00355F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rgbClr val="00355F"/>
                </a:solidFill>
              </a:defRPr>
            </a:lvl9pPr>
          </a:lstStyle>
          <a:p>
            <a:pPr lvl="0"/>
            <a:r>
              <a:rPr lang="en-US" dirty="0"/>
              <a:t>Click to edit key message</a:t>
            </a:r>
          </a:p>
        </p:txBody>
      </p:sp>
    </p:spTree>
    <p:extLst>
      <p:ext uri="{BB962C8B-B14F-4D97-AF65-F5344CB8AC3E}">
        <p14:creationId xmlns:p14="http://schemas.microsoft.com/office/powerpoint/2010/main" val="3431594243"/>
      </p:ext>
    </p:extLst>
  </p:cSld>
  <p:clrMapOvr>
    <a:masterClrMapping/>
  </p:clrMapOvr>
  <p:transition>
    <p:fade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990" y="1411943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23894" y="1411943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35609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29390" y="1773733"/>
            <a:ext cx="5753100" cy="4809045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284607" y="1773734"/>
            <a:ext cx="2184400" cy="4810722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469007" y="1773734"/>
            <a:ext cx="3261783" cy="4810722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151318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502229"/>
            <a:ext cx="1868356" cy="1213199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259861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6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Problem Summary: [Large project starting]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93662" y="1788361"/>
            <a:ext cx="11210544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Key Questions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172583" y="4901423"/>
            <a:ext cx="5532120" cy="282779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Key Sources for Insight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87128" y="3550838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Connections to Other Work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171671" y="3558103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Key Stakeholders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82144" y="5187904"/>
            <a:ext cx="5532430" cy="14665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In</a:t>
            </a: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Out</a:t>
            </a: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165013" y="5176739"/>
            <a:ext cx="5539636" cy="14777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Existing</a:t>
            </a: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New</a:t>
            </a: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88825" y="3822698"/>
            <a:ext cx="5536034" cy="10020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163311" y="3807045"/>
            <a:ext cx="5541338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7062" y="2084208"/>
            <a:ext cx="11217587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Tx/>
              <a:buNone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84137" y="1201881"/>
            <a:ext cx="11217587" cy="50454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88824" y="916466"/>
            <a:ext cx="11211953" cy="27357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Problem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1201905"/>
            <a:ext cx="11209338" cy="504825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[Note: the core question to resolve; must be SMART: specific – measureable – action-oriented – relevant – time-bound]</a:t>
            </a:r>
            <a:endParaRPr lang="en-US" sz="12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1"/>
          </p:nvPr>
        </p:nvSpPr>
        <p:spPr>
          <a:xfrm>
            <a:off x="488950" y="2086422"/>
            <a:ext cx="11209338" cy="1368425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2"/>
          </p:nvPr>
        </p:nvSpPr>
        <p:spPr>
          <a:xfrm>
            <a:off x="484187" y="3824773"/>
            <a:ext cx="5530387" cy="100001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6175439" y="3847289"/>
            <a:ext cx="5514278" cy="958280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None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accent1"/>
                </a:solidFill>
              </a:defRPr>
            </a:lvl5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Decision Maker – [one person]  Consult – [can be several]  Approver – [not necessary to have]  Recommend -  [person or a group]</a:t>
            </a:r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14"/>
          </p:nvPr>
        </p:nvSpPr>
        <p:spPr>
          <a:xfrm>
            <a:off x="513622" y="5372822"/>
            <a:ext cx="5493603" cy="545420"/>
          </a:xfrm>
        </p:spPr>
        <p:txBody>
          <a:bodyPr>
            <a:normAutofit/>
          </a:bodyPr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sz="1200">
                <a:solidFill>
                  <a:schemeClr val="accent1"/>
                </a:solidFill>
                <a:latin typeface="Avenir Next for Best Buy" pitchFamily="34" charset="0"/>
              </a:rPr>
              <a:t>Click to edit Master text styles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5"/>
          </p:nvPr>
        </p:nvSpPr>
        <p:spPr>
          <a:xfrm>
            <a:off x="518180" y="6128523"/>
            <a:ext cx="5489045" cy="501949"/>
          </a:xfrm>
        </p:spPr>
        <p:txBody>
          <a:bodyPr>
            <a:normAutofit/>
          </a:bodyPr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sz="1200">
                <a:solidFill>
                  <a:schemeClr val="accent1"/>
                </a:solidFill>
                <a:latin typeface="Avenir Next for Best Buy" pitchFamily="34" charset="0"/>
              </a:rPr>
              <a:t>Click to edit Master text styles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6"/>
          </p:nvPr>
        </p:nvSpPr>
        <p:spPr>
          <a:xfrm>
            <a:off x="6160332" y="5365891"/>
            <a:ext cx="5527383" cy="545420"/>
          </a:xfrm>
        </p:spPr>
        <p:txBody>
          <a:bodyPr>
            <a:normAutofit/>
          </a:bodyPr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sz="1200">
                <a:solidFill>
                  <a:schemeClr val="accent1"/>
                </a:solidFill>
                <a:latin typeface="Avenir Next for Best Buy" pitchFamily="34" charset="0"/>
              </a:rPr>
              <a:t>Click to edit Master text styles</a:t>
            </a:r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17"/>
          </p:nvPr>
        </p:nvSpPr>
        <p:spPr>
          <a:xfrm>
            <a:off x="6172679" y="6104658"/>
            <a:ext cx="5519487" cy="515934"/>
          </a:xfrm>
        </p:spPr>
        <p:txBody>
          <a:bodyPr>
            <a:normAutofit/>
          </a:bodyPr>
          <a:lstStyle>
            <a:lvl1pPr marL="171450" indent="-1714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sz="1200">
                <a:solidFill>
                  <a:schemeClr val="accent1"/>
                </a:solidFill>
                <a:latin typeface="Avenir Next for Best Buy" pitchFamily="34" charset="0"/>
              </a:rPr>
              <a:t>Click to edit Master text styles</a:t>
            </a:r>
          </a:p>
        </p:txBody>
      </p:sp>
      <p:sp>
        <p:nvSpPr>
          <p:cNvPr id="32" name="TextBox 31"/>
          <p:cNvSpPr txBox="1"/>
          <p:nvPr userDrawn="1"/>
        </p:nvSpPr>
        <p:spPr>
          <a:xfrm>
            <a:off x="482454" y="4904622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Scope</a:t>
            </a:r>
          </a:p>
        </p:txBody>
      </p:sp>
    </p:spTree>
    <p:extLst>
      <p:ext uri="{BB962C8B-B14F-4D97-AF65-F5344CB8AC3E}">
        <p14:creationId xmlns:p14="http://schemas.microsoft.com/office/powerpoint/2010/main" val="291739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6244674" y="4433776"/>
            <a:ext cx="5020654" cy="1393105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Other Operational Metrics: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244675" y="1235324"/>
            <a:ext cx="2440868" cy="361262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Core Metrics:</a:t>
            </a: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Measure</a:t>
            </a: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Brand health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Growth</a:t>
            </a: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Contribution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78818" y="1136806"/>
            <a:ext cx="5537154" cy="5490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162177" y="1135847"/>
            <a:ext cx="5543217" cy="5490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118453" y="1235324"/>
            <a:ext cx="2636030" cy="62468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0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Metrics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325340" y="1860011"/>
            <a:ext cx="50114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487680" y="914936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Criteria for Success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6173274" y="914936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/>
              <a:t>Measures of Success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03257" y="1189256"/>
            <a:ext cx="5506061" cy="5431215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[Category 1]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98129" y="4680268"/>
            <a:ext cx="5480050" cy="1933690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[metric]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/>
          </p:nvPr>
        </p:nvSpPr>
        <p:spPr>
          <a:xfrm>
            <a:off x="7493529" y="1244160"/>
            <a:ext cx="4159992" cy="352425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3" hasCustomPrompt="1"/>
          </p:nvPr>
        </p:nvSpPr>
        <p:spPr>
          <a:xfrm>
            <a:off x="7493529" y="1860110"/>
            <a:ext cx="4159249" cy="393700"/>
          </a:xfrm>
        </p:spPr>
        <p:txBody>
          <a:bodyPr>
            <a:noAutofit/>
          </a:bodyPr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493529" y="2266158"/>
            <a:ext cx="4159249" cy="818424"/>
          </a:xfrm>
        </p:spPr>
        <p:txBody>
          <a:bodyPr>
            <a:noAutofit/>
          </a:bodyPr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Traffic Revenue Services attach</a:t>
            </a:r>
          </a:p>
        </p:txBody>
      </p:sp>
      <p:sp>
        <p:nvSpPr>
          <p:cNvPr id="25" name="Text Placehold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7502736" y="3101537"/>
            <a:ext cx="4159249" cy="1320592"/>
          </a:xfrm>
        </p:spPr>
        <p:txBody>
          <a:bodyPr>
            <a:noAutofit/>
          </a:bodyPr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P&amp;L Marketing, Contribution, Customer-level Profit</a:t>
            </a:r>
          </a:p>
        </p:txBody>
      </p:sp>
    </p:spTree>
    <p:extLst>
      <p:ext uri="{BB962C8B-B14F-4D97-AF65-F5344CB8AC3E}">
        <p14:creationId xmlns:p14="http://schemas.microsoft.com/office/powerpoint/2010/main" val="16690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Executive Summary: [project at mid-point]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87680" y="1184608"/>
            <a:ext cx="11216640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87680" y="3556179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491598" y="915459"/>
            <a:ext cx="11211103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91598" y="3307134"/>
            <a:ext cx="11211103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87680" y="5292194"/>
            <a:ext cx="11216640" cy="13241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491598" y="5023046"/>
            <a:ext cx="11211103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2125" y="5306679"/>
            <a:ext cx="11212513" cy="1309638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92125" y="3591092"/>
            <a:ext cx="11210925" cy="1349375"/>
          </a:xfrm>
        </p:spPr>
        <p:txBody>
          <a:bodyPr>
            <a:normAutofit/>
          </a:bodyPr>
          <a:lstStyle>
            <a:lvl1pPr marL="342900" indent="-342900">
              <a:spcAft>
                <a:spcPts val="0"/>
              </a:spcAft>
              <a:buFont typeface="+mj-lt"/>
              <a:buAutoNum type="arabicParenR"/>
              <a:defRPr sz="1400">
                <a:solidFill>
                  <a:schemeClr val="accent1"/>
                </a:solidFill>
              </a:defRPr>
            </a:lvl1pPr>
            <a:lvl2pPr marL="182880" indent="0">
              <a:buFont typeface="+mj-lt"/>
              <a:buNone/>
              <a:defRPr sz="1400">
                <a:solidFill>
                  <a:schemeClr val="accent1"/>
                </a:solidFill>
              </a:defRPr>
            </a:lvl2pPr>
            <a:lvl3pPr marL="365760" indent="0">
              <a:buFont typeface="+mj-lt"/>
              <a:buNone/>
              <a:defRPr sz="1400">
                <a:solidFill>
                  <a:schemeClr val="accent1"/>
                </a:solidFill>
              </a:defRPr>
            </a:lvl3pPr>
            <a:lvl4pPr marL="548640" indent="0">
              <a:buFont typeface="+mj-lt"/>
              <a:buNone/>
              <a:defRPr sz="1400">
                <a:solidFill>
                  <a:schemeClr val="accent1"/>
                </a:solidFill>
              </a:defRPr>
            </a:lvl4pPr>
            <a:lvl5pPr marL="731520" indent="0">
              <a:buFont typeface="+mj-lt"/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492125" y="1394159"/>
            <a:ext cx="11210925" cy="495300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[topic]</a:t>
            </a:r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492125" y="2060909"/>
            <a:ext cx="11210925" cy="495300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[topic]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492125" y="2718134"/>
            <a:ext cx="11210925" cy="495300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[topic]</a:t>
            </a:r>
          </a:p>
        </p:txBody>
      </p:sp>
    </p:spTree>
    <p:extLst>
      <p:ext uri="{BB962C8B-B14F-4D97-AF65-F5344CB8AC3E}">
        <p14:creationId xmlns:p14="http://schemas.microsoft.com/office/powerpoint/2010/main" val="221560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Exe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Executive summary: [project at final stage]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17543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507186" y="1205910"/>
            <a:ext cx="112166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sz="14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063" y="915517"/>
            <a:ext cx="11211102" cy="27357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The Problem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96147" y="5451606"/>
            <a:ext cx="11216640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 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500063" y="5192320"/>
            <a:ext cx="11211102" cy="27357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96147" y="2128063"/>
            <a:ext cx="11216640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 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500063" y="1852645"/>
            <a:ext cx="11211102" cy="27357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Insights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496147" y="3680146"/>
            <a:ext cx="11216640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500063" y="3420860"/>
            <a:ext cx="11211102" cy="27357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Recommendation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2127835"/>
            <a:ext cx="11212512" cy="116998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90538" y="3680410"/>
            <a:ext cx="11212512" cy="138473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00063" y="5447047"/>
            <a:ext cx="11212512" cy="116998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00275" y="1215958"/>
            <a:ext cx="11212512" cy="523173"/>
          </a:xfr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[from problem summary at start phase: the core question to resolve; must be SMART: specific – measureable – action-oriented – relevant – time-bound]</a:t>
            </a:r>
            <a:endParaRPr lang="en-US" sz="1400" dirty="0">
              <a:solidFill>
                <a:srgbClr val="C00000"/>
              </a:solidFill>
              <a:latin typeface="Avenir Next for Best Bu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95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Test results: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162229" y="1166347"/>
            <a:ext cx="5532122" cy="54344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87680" y="1174241"/>
            <a:ext cx="5533775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162230" y="910465"/>
            <a:ext cx="5532120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87683" y="918358"/>
            <a:ext cx="5533774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511175" y="1123439"/>
            <a:ext cx="5288413" cy="396084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7680" y="5169125"/>
            <a:ext cx="5533775" cy="143955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3" y="4913241"/>
            <a:ext cx="5533774" cy="274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289805" y="5136164"/>
            <a:ext cx="5323669" cy="341392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507320" y="5196406"/>
            <a:ext cx="39293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3469792" y="5196406"/>
            <a:ext cx="210017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18591" y="5451605"/>
            <a:ext cx="5220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162675" y="5388771"/>
            <a:ext cx="5531675" cy="121201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[How is the test performing?]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6162675" y="1166021"/>
            <a:ext cx="5531675" cy="4027293"/>
          </a:xfrm>
        </p:spPr>
        <p:txBody>
          <a:bodyPr>
            <a:normAutofit/>
          </a:bodyPr>
          <a:lstStyle>
            <a:lvl1pPr marL="112830" indent="-11283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2pPr>
            <a:lvl3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3pPr>
            <a:lvl4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4pPr>
            <a:lvl5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2" hasCustomPrompt="1"/>
          </p:nvPr>
        </p:nvSpPr>
        <p:spPr>
          <a:xfrm>
            <a:off x="3552825" y="5453480"/>
            <a:ext cx="2468563" cy="1169729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[time]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500589" y="5453481"/>
            <a:ext cx="3051917" cy="1171201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499533" y="1410449"/>
            <a:ext cx="5513388" cy="549275"/>
          </a:xfrm>
        </p:spPr>
        <p:txBody>
          <a:bodyPr>
            <a:normAutofit/>
          </a:bodyPr>
          <a:lstStyle>
            <a:lvl1pPr marL="285750" marR="0" indent="-28575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accent1"/>
                </a:solidFill>
              </a:defRPr>
            </a:lvl1pPr>
            <a:lvl2pPr marL="182880" indent="0">
              <a:buNone/>
              <a:defRPr/>
            </a:lvl2pPr>
            <a:lvl3pPr marL="365760" indent="0">
              <a:buNone/>
              <a:defRPr/>
            </a:lvl3pPr>
            <a:lvl4pPr marL="548640" indent="0">
              <a:buNone/>
              <a:defRPr/>
            </a:lvl4pPr>
            <a:lvl5pPr marL="731520" indent="0">
              <a:buNone/>
              <a:defRPr/>
            </a:lvl5pPr>
          </a:lstStyle>
          <a:p>
            <a:pPr marL="285750" marR="0" lvl="0" indent="-28575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4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5" hasCustomPrompt="1"/>
          </p:nvPr>
        </p:nvSpPr>
        <p:spPr>
          <a:xfrm>
            <a:off x="499531" y="2163982"/>
            <a:ext cx="5513388" cy="549275"/>
          </a:xfrm>
        </p:spPr>
        <p:txBody>
          <a:bodyPr>
            <a:normAutofit/>
          </a:bodyPr>
          <a:lstStyle>
            <a:lvl1pPr marL="112830" indent="-112830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1pPr>
            <a:lvl2pPr marL="182880" indent="0">
              <a:buNone/>
              <a:defRPr/>
            </a:lvl2pPr>
            <a:lvl3pPr marL="365760" indent="0">
              <a:buNone/>
              <a:defRPr/>
            </a:lvl3pPr>
            <a:lvl4pPr marL="548640" indent="0">
              <a:buNone/>
              <a:defRPr/>
            </a:lvl4pPr>
            <a:lvl5pPr marL="731520" indent="0">
              <a:buNone/>
              <a:defRPr/>
            </a:lvl5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1" name="Text Placeholder 28"/>
          <p:cNvSpPr>
            <a:spLocks noGrp="1"/>
          </p:cNvSpPr>
          <p:nvPr>
            <p:ph type="body" sz="quarter" idx="16" hasCustomPrompt="1"/>
          </p:nvPr>
        </p:nvSpPr>
        <p:spPr>
          <a:xfrm>
            <a:off x="499530" y="2942918"/>
            <a:ext cx="5513388" cy="549275"/>
          </a:xfrm>
        </p:spPr>
        <p:txBody>
          <a:bodyPr>
            <a:normAutofit/>
          </a:bodyPr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1pPr>
            <a:lvl2pPr marL="182880" indent="0">
              <a:buNone/>
              <a:defRPr/>
            </a:lvl2pPr>
            <a:lvl3pPr marL="365760" indent="0">
              <a:buNone/>
              <a:defRPr/>
            </a:lvl3pPr>
            <a:lvl4pPr marL="548640" indent="0">
              <a:buNone/>
              <a:defRPr/>
            </a:lvl4pPr>
            <a:lvl5pPr marL="731520" indent="0">
              <a:buNone/>
              <a:defRPr/>
            </a:lvl5pPr>
          </a:lstStyle>
          <a:p>
            <a:pPr lvl="0"/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  <a:endParaRPr lang="en-US" dirty="0"/>
          </a:p>
        </p:txBody>
      </p:sp>
      <p:sp>
        <p:nvSpPr>
          <p:cNvPr id="32" name="Text Placeholder 28"/>
          <p:cNvSpPr>
            <a:spLocks noGrp="1"/>
          </p:cNvSpPr>
          <p:nvPr>
            <p:ph type="body" sz="quarter" idx="17" hasCustomPrompt="1"/>
          </p:nvPr>
        </p:nvSpPr>
        <p:spPr>
          <a:xfrm>
            <a:off x="499533" y="3687983"/>
            <a:ext cx="5513388" cy="549275"/>
          </a:xfrm>
        </p:spPr>
        <p:txBody>
          <a:bodyPr>
            <a:normAutofit/>
          </a:bodyPr>
          <a:lstStyle>
            <a:lvl1pPr marL="0" marR="0" indent="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1"/>
                </a:solidFill>
              </a:defRPr>
            </a:lvl1pPr>
            <a:lvl2pPr marL="182880" indent="0">
              <a:buNone/>
              <a:defRPr/>
            </a:lvl2pPr>
            <a:lvl3pPr marL="365760" indent="0">
              <a:buNone/>
              <a:defRPr/>
            </a:lvl3pPr>
            <a:lvl4pPr marL="548640" indent="0">
              <a:buNone/>
              <a:defRPr/>
            </a:lvl4pPr>
            <a:lvl5pPr marL="731520" indent="0">
              <a:buNone/>
              <a:defRPr/>
            </a:lvl5pPr>
          </a:lstStyle>
          <a:p>
            <a:pPr marL="285750" marR="0" lvl="0" indent="-28575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4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3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499533" y="4458455"/>
            <a:ext cx="5513388" cy="344232"/>
          </a:xfrm>
        </p:spPr>
        <p:txBody>
          <a:bodyPr>
            <a:normAutofit/>
          </a:bodyPr>
          <a:lstStyle>
            <a:lvl1pPr marL="285750" marR="0" indent="-28575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accent1"/>
                </a:solidFill>
              </a:defRPr>
            </a:lvl1pPr>
            <a:lvl2pPr marL="182880" indent="0">
              <a:buNone/>
              <a:defRPr/>
            </a:lvl2pPr>
            <a:lvl3pPr marL="365760" indent="0">
              <a:buNone/>
              <a:defRPr/>
            </a:lvl3pPr>
            <a:lvl4pPr marL="548640" indent="0">
              <a:buNone/>
              <a:defRPr/>
            </a:lvl4pPr>
            <a:lvl5pPr marL="731520" indent="0">
              <a:buNone/>
              <a:defRPr/>
            </a:lvl5pPr>
          </a:lstStyle>
          <a:p>
            <a:pPr marL="285750" marR="0" lvl="0" indent="-28575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4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487681" y="1783753"/>
            <a:ext cx="85374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864260" y="1783753"/>
            <a:ext cx="306379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770032" y="1783753"/>
            <a:ext cx="38492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87680" y="2122307"/>
            <a:ext cx="11166073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87363" y="2130955"/>
            <a:ext cx="4376737" cy="457358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/>
            </a:lvl2pPr>
            <a:lvl3pPr>
              <a:spcAft>
                <a:spcPts val="0"/>
              </a:spcAft>
              <a:defRPr sz="1400"/>
            </a:lvl3pPr>
            <a:lvl4pPr>
              <a:spcAft>
                <a:spcPts val="0"/>
              </a:spcAft>
              <a:defRPr sz="1400"/>
            </a:lvl4pPr>
            <a:lvl5pPr>
              <a:spcAft>
                <a:spcPts val="0"/>
              </a:spcAft>
              <a:defRPr sz="1400"/>
            </a:lvl5pPr>
          </a:lstStyle>
          <a:p>
            <a:pPr lvl="0"/>
            <a:r>
              <a:rPr lang="en-US" dirty="0"/>
              <a:t>[action]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864260" y="2128319"/>
            <a:ext cx="2975873" cy="4573587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/>
            </a:lvl2pPr>
            <a:lvl3pPr>
              <a:spcAft>
                <a:spcPts val="0"/>
              </a:spcAft>
              <a:defRPr sz="1400"/>
            </a:lvl3pPr>
            <a:lvl4pPr>
              <a:spcAft>
                <a:spcPts val="0"/>
              </a:spcAft>
              <a:defRPr sz="1400"/>
            </a:lvl4pPr>
            <a:lvl5pPr>
              <a:spcAft>
                <a:spcPts val="0"/>
              </a:spcAft>
              <a:defRPr sz="1400"/>
            </a:lvl5pPr>
          </a:lstStyle>
          <a:p>
            <a:pPr lvl="0"/>
            <a:r>
              <a:rPr lang="en-US" dirty="0"/>
              <a:t>[time]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7851855" y="2126287"/>
            <a:ext cx="3843998" cy="4573587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None/>
              <a:defRPr sz="1400" baseline="0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 sz="1400"/>
            </a:lvl2pPr>
            <a:lvl3pPr>
              <a:spcAft>
                <a:spcPts val="0"/>
              </a:spcAft>
              <a:defRPr sz="1400"/>
            </a:lvl3pPr>
            <a:lvl4pPr>
              <a:spcAft>
                <a:spcPts val="0"/>
              </a:spcAft>
              <a:defRPr sz="1400"/>
            </a:lvl4pPr>
            <a:lvl5pPr>
              <a:spcAft>
                <a:spcPts val="0"/>
              </a:spcAft>
              <a:defRPr sz="1400"/>
            </a:lvl5pPr>
          </a:lstStyle>
          <a:p>
            <a:pPr lvl="0"/>
            <a:r>
              <a:rPr lang="en-US" dirty="0"/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75527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9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8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9" name="Picture 8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1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10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8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25278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490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68128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8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" y="6584456"/>
            <a:ext cx="363253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6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36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09993" y="1179588"/>
            <a:ext cx="10972030" cy="367664"/>
          </a:xfrm>
          <a:prstGeom prst="rect">
            <a:avLst/>
          </a:prstGeom>
        </p:spPr>
        <p:txBody>
          <a:bodyPr wrap="square" tIns="0" bIns="97535" anchor="t" anchorCtr="0">
            <a:spAutoFit/>
          </a:bodyPr>
          <a:lstStyle>
            <a:lvl1pPr marL="400003" indent="-400003">
              <a:buFont typeface="+mj-lt"/>
              <a:buAutoNum type="arabicPeriod"/>
              <a:defRPr sz="1749" b="1">
                <a:solidFill>
                  <a:schemeClr val="accent1"/>
                </a:solidFill>
                <a:latin typeface="Avenir Next for Best Buy" pitchFamily="34" charset="0"/>
              </a:defRPr>
            </a:lvl1pPr>
          </a:lstStyle>
          <a:p>
            <a:pPr lvl="0"/>
            <a:r>
              <a:rPr lang="en-US" dirty="0"/>
              <a:t>Click to edit master agenda list 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93" y="1"/>
            <a:ext cx="1097202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095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609989" y="540574"/>
            <a:ext cx="10972030" cy="871369"/>
          </a:xfrm>
          <a:prstGeom prst="rect">
            <a:avLst/>
          </a:prstGeom>
        </p:spPr>
        <p:txBody>
          <a:bodyPr vert="horz" lIns="0" tIns="45710" rIns="0" bIns="4571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0952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1" name="Picture 10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1" name="Picture 10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2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8" name="Picture 1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Inform: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Discuss:</a:t>
            </a: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endParaRPr lang="en-US" sz="14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b="1" dirty="0">
                <a:solidFill>
                  <a:schemeClr val="accent1"/>
                </a:solidFill>
                <a:latin typeface="Avenir Next for Best Buy" pitchFamily="34" charset="0"/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97090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25" name="Picture 2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Button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(PPT 2007) or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(PPT 2010) and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from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 type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list box.</a:t>
            </a:r>
            <a:r>
              <a:rPr lang="en-US" sz="1200" b="0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Now when you 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Button (or File) / New / Blank Presentation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, PPT bases the presentation on your new blank.potx template file.</a:t>
            </a:r>
          </a:p>
          <a:p>
            <a:endParaRPr lang="en-US" sz="1200" b="1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 Save As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Computer 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then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Browse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PowerPoint Template (*.potx)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 type: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Browse to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C:/Users/[YourUserName]/AppData/Roaming/Microsoft/Templates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Name the file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Blank 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(or Blank.potx) and click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Try it out: 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and choose the new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Default Theme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to make sure PowerPoint uses your new template (yep, PPT wants to call it Theme, but it's a template).</a:t>
            </a:r>
          </a:p>
          <a:p>
            <a:endParaRPr lang="en-US" sz="1200" b="1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u="sng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File /</a:t>
            </a:r>
            <a:r>
              <a:rPr lang="en-US" sz="1200" b="1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Save As</a:t>
            </a:r>
            <a:r>
              <a:rPr lang="en-US" sz="1200" b="0" i="0" kern="1200" baseline="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and save the presentation as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Choose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Office Theme (.thmx)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 next to 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Format</a:t>
            </a:r>
            <a:r>
              <a:rPr lang="en-US" sz="1200" b="0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, PowerPoint should automatically set the save-as location to this folder, but make sure it does before saving: </a:t>
            </a:r>
            <a:r>
              <a:rPr lang="en-US" sz="1200" b="1" i="0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MacintoshHD / Users / Library / Application Support / Microsoft / Office / User Templates / My Themes</a:t>
            </a: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buFont typeface="+mj-lt"/>
              <a:buAutoNum type="arabicPeriod"/>
            </a:pPr>
            <a:endParaRPr lang="en-US" sz="1200" b="0" i="0" kern="1200" dirty="0">
              <a:solidFill>
                <a:schemeClr val="accent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2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4105" y="6581274"/>
            <a:ext cx="2743200" cy="1402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  <a:fld id="{CF88A785-F1F0-4557-A768-996DFD48651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64638" y="293939"/>
            <a:ext cx="10075084" cy="7623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44604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5249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8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149605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24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Results to Date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Test Description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0" dirty="0">
              <a:solidFill>
                <a:schemeClr val="accent1"/>
              </a:solidFill>
              <a:latin typeface="Avenir Next for Best Buy" pitchFamily="34" charset="0"/>
              <a:cs typeface="+mn-cs"/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Success/Kill Criteria: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/>
              <a:t>Next Steps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Findings: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Actions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17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24625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96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5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1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72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7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20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7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Next step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Delivery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venir Next for Best Buy" pitchFamily="34" charset="0"/>
              </a:rPr>
              <a:t>Responsible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98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0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991" y="1411945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23895" y="1411945"/>
            <a:ext cx="5358127" cy="4840941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2391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5636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29842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493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55046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0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5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6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pic>
        <p:nvPicPr>
          <p:cNvPr id="6" name="Picture 5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8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8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0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5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4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09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56" y="177976"/>
            <a:ext cx="11442061" cy="990112"/>
          </a:xfrm>
        </p:spPr>
        <p:txBody>
          <a:bodyPr tIns="0" bIns="0">
            <a:normAutofit/>
          </a:bodyPr>
          <a:lstStyle>
            <a:lvl1pPr>
              <a:lnSpc>
                <a:spcPct val="100000"/>
              </a:lnSpc>
              <a:defRPr sz="2200" b="1">
                <a:solidFill>
                  <a:srgbClr val="003B6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455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9369" y="6592634"/>
            <a:ext cx="6816436" cy="950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446002">
              <a:defRPr/>
            </a:pPr>
            <a:r>
              <a:rPr lang="en-US" sz="600" dirty="0">
                <a:solidFill>
                  <a:prstClr val="black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17166" y="6357770"/>
            <a:ext cx="1075089" cy="363071"/>
          </a:xfrm>
          <a:prstGeom prst="rect">
            <a:avLst/>
          </a:prstGeom>
          <a:noFill/>
        </p:spPr>
        <p:txBody>
          <a:bodyPr wrap="square" lIns="88105" tIns="48032" rIns="88105" bIns="48032" rtlCol="0" anchor="ctr">
            <a:normAutofit/>
          </a:bodyPr>
          <a:lstStyle/>
          <a:p>
            <a:pPr defTabSz="914186"/>
            <a:fld id="{33819505-9C9F-40EE-8900-A5E00C25830D}" type="slidenum">
              <a:rPr lang="en-US" sz="900" b="1" smtClean="0">
                <a:solidFill>
                  <a:prstClr val="black"/>
                </a:solidFill>
              </a:rPr>
              <a:pPr defTabSz="914186"/>
              <a:t>‹#›</a:t>
            </a:fld>
            <a:endParaRPr lang="en-US" sz="900" b="1" dirty="0">
              <a:solidFill>
                <a:prstClr val="black"/>
              </a:solidFill>
            </a:endParaRPr>
          </a:p>
        </p:txBody>
      </p:sp>
      <p:pic>
        <p:nvPicPr>
          <p:cNvPr id="13" name="Picture 12" descr="BBY_Logo_4C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4" y="6410634"/>
            <a:ext cx="569492" cy="284524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6192499" y="1288509"/>
            <a:ext cx="5619019" cy="4913194"/>
          </a:xfrm>
        </p:spPr>
        <p:txBody>
          <a:bodyPr lIns="40066" tIns="40066" rIns="40066" bIns="40066">
            <a:normAutofit/>
          </a:bodyPr>
          <a:lstStyle>
            <a:lvl1pPr marL="0" indent="0" defTabSz="400385">
              <a:lnSpc>
                <a:spcPct val="100000"/>
              </a:lnSpc>
              <a:tabLst/>
              <a:defRPr lang="en-US" sz="1800" b="1" i="0" kern="1200" baseline="0" dirty="0" smtClean="0">
                <a:solidFill>
                  <a:srgbClr val="003B64"/>
                </a:solidFill>
                <a:latin typeface="Avenir Next for Best Buy"/>
                <a:ea typeface="+mn-ea"/>
                <a:cs typeface="+mn-cs"/>
              </a:defRPr>
            </a:lvl1pPr>
            <a:lvl2pPr marL="87604" indent="0">
              <a:lnSpc>
                <a:spcPct val="100000"/>
              </a:lnSpc>
              <a:buClr>
                <a:srgbClr val="003B64"/>
              </a:buClr>
              <a:buNone/>
              <a:defRPr lang="en-US" sz="1600" kern="1200" dirty="0" smtClean="0">
                <a:solidFill>
                  <a:schemeClr val="tx1"/>
                </a:solidFill>
                <a:latin typeface="Avenir Next for Best Buy" pitchFamily="34" charset="0"/>
                <a:ea typeface="+mn-ea"/>
                <a:cs typeface="+mn-cs"/>
              </a:defRPr>
            </a:lvl2pPr>
            <a:lvl3pPr>
              <a:lnSpc>
                <a:spcPct val="100000"/>
              </a:lnSpc>
              <a:buClr>
                <a:srgbClr val="003B64"/>
              </a:buClr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buClr>
                <a:srgbClr val="003B64"/>
              </a:buClr>
              <a:defRPr sz="14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buClr>
                <a:srgbClr val="003B64"/>
              </a:buClr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800751" rtl="0" eaLnBrk="1" latinLnBrk="0" hangingPunct="1">
              <a:lnSpc>
                <a:spcPts val="215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US" dirty="0"/>
              <a:t>Click to edit Master text styles</a:t>
            </a:r>
          </a:p>
          <a:p>
            <a:pPr marL="298977" lvl="1" indent="-211298" algn="l" defTabSz="800751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27212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43546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22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7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7680" y="868680"/>
            <a:ext cx="11230631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Minutes and Next steps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27553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187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Step/Action/Meeting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609600" y="1773734"/>
            <a:ext cx="11201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72657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7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6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5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4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5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58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1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2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8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97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15915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EXECUTIVE SUMMARY: [Project at a mid-point]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1132129"/>
            <a:ext cx="11228632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Inform: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Discuss:</a:t>
            </a:r>
          </a:p>
          <a:p>
            <a:endParaRPr lang="en-US" sz="1400" b="1" dirty="0">
              <a:solidFill>
                <a:srgbClr val="00385F"/>
              </a:solidFill>
            </a:endParaRPr>
          </a:p>
          <a:p>
            <a:endParaRPr lang="en-US" sz="1400" b="1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Agree / decide: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89479" y="3513798"/>
            <a:ext cx="11225083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489479" y="868680"/>
            <a:ext cx="1122883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Objectives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88478" y="3246841"/>
            <a:ext cx="11237284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Key Messages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90665" y="5244614"/>
            <a:ext cx="11236937" cy="1319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385F"/>
                </a:solidFill>
              </a:rPr>
              <a:t>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87680" y="4975465"/>
            <a:ext cx="11249152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18585" y="3535943"/>
            <a:ext cx="11186583" cy="1350962"/>
          </a:xfrm>
        </p:spPr>
        <p:txBody>
          <a:bodyPr/>
          <a:lstStyle>
            <a:lvl1pPr marL="228600" indent="-228600">
              <a:buFont typeface="+mj-lt"/>
              <a:buAutoNum type="arabicParenR"/>
              <a:defRPr>
                <a:solidFill>
                  <a:schemeClr val="accent1"/>
                </a:solidFill>
              </a:defRPr>
            </a:lvl1pPr>
            <a:lvl2pPr marL="411480" indent="-228600">
              <a:buFont typeface="+mj-lt"/>
              <a:buAutoNum type="arabicPeriod"/>
              <a:defRPr/>
            </a:lvl2pPr>
            <a:lvl3pPr marL="594360" indent="-228600">
              <a:buFont typeface="+mj-lt"/>
              <a:buAutoNum type="arabicPeriod"/>
              <a:defRPr/>
            </a:lvl3pPr>
            <a:lvl4pPr marL="777240" indent="-228600">
              <a:buFont typeface="+mj-lt"/>
              <a:buAutoNum type="arabicPeriod"/>
              <a:defRPr/>
            </a:lvl4pPr>
            <a:lvl5pPr marL="960120" indent="-2286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18584" y="5259389"/>
            <a:ext cx="11214373" cy="13045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510962" y="1377950"/>
            <a:ext cx="1120535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517744" y="2019643"/>
            <a:ext cx="11198569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5" y="2699421"/>
            <a:ext cx="11201401" cy="431800"/>
          </a:xfrm>
        </p:spPr>
        <p:txBody>
          <a:bodyPr/>
          <a:lstStyle>
            <a:lvl1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[topic] </a:t>
            </a:r>
          </a:p>
        </p:txBody>
      </p:sp>
    </p:spTree>
    <p:extLst>
      <p:ext uri="{BB962C8B-B14F-4D97-AF65-F5344CB8AC3E}">
        <p14:creationId xmlns:p14="http://schemas.microsoft.com/office/powerpoint/2010/main" val="140885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 dirty="0"/>
              <a:t>Test Results:  [Narrowly Defined Test]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6203948" y="1143000"/>
            <a:ext cx="5486867" cy="5435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00180" y="1142264"/>
            <a:ext cx="5486867" cy="36284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203949" y="868120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Results to Date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00182" y="864811"/>
            <a:ext cx="5486865" cy="2743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Test Description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" y="1142263"/>
            <a:ext cx="5243585" cy="3406846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Hypothesis: </a:t>
            </a: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en-US" sz="1200" b="1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Test Design: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Timing: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Scope:</a:t>
            </a: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00385F"/>
              </a:solidFill>
            </a:endParaRPr>
          </a:p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Success/Kill Criteria: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88892" y="5109962"/>
            <a:ext cx="5486867" cy="14680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87681" y="4854153"/>
            <a:ext cx="548686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200" dirty="0">
                <a:solidFill>
                  <a:prstClr val="white"/>
                </a:solidFill>
              </a:rPr>
              <a:t>Next Steps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26232" y="5182551"/>
            <a:ext cx="5243585" cy="304458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200" b="1" dirty="0">
                <a:solidFill>
                  <a:srgbClr val="00385F"/>
                </a:solidFill>
              </a:rPr>
              <a:t>Findings: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4395" y="5196513"/>
            <a:ext cx="389606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Actions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643319" y="5196727"/>
            <a:ext cx="20823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385F"/>
                </a:solidFill>
              </a:rPr>
              <a:t>Delivery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689954" y="5451712"/>
            <a:ext cx="51764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203948" y="5390056"/>
            <a:ext cx="5486867" cy="1201244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is the test performing?]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 hasCustomPrompt="1"/>
          </p:nvPr>
        </p:nvSpPr>
        <p:spPr>
          <a:xfrm>
            <a:off x="500180" y="5473573"/>
            <a:ext cx="4143787" cy="1117513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4643967" y="5473573"/>
            <a:ext cx="1330579" cy="1117513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" hasCustomPrompt="1"/>
          </p:nvPr>
        </p:nvSpPr>
        <p:spPr>
          <a:xfrm>
            <a:off x="518584" y="1397463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[What did we hypothesizing the increased spend (or test action) would do?]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15" hasCustomPrompt="1"/>
          </p:nvPr>
        </p:nvSpPr>
        <p:spPr>
          <a:xfrm>
            <a:off x="506292" y="2040969"/>
            <a:ext cx="5469467" cy="676700"/>
          </a:xfrm>
        </p:spPr>
        <p:txBody>
          <a:bodyPr/>
          <a:lstStyle>
            <a:lvl1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was the test designed so as to verify the hypothesis?] [What are the output variables measured?]</a:t>
            </a:r>
          </a:p>
          <a:p>
            <a:pPr lvl="0"/>
            <a:endParaRPr lang="en-US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16" hasCustomPrompt="1"/>
          </p:nvPr>
        </p:nvSpPr>
        <p:spPr>
          <a:xfrm>
            <a:off x="507286" y="2929930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[When the test was conducted? (e.g. over what period did we increase spend by how much)]</a:t>
            </a:r>
          </a:p>
          <a:p>
            <a:pPr lvl="0"/>
            <a:endParaRPr lang="en-US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17" hasCustomPrompt="1"/>
          </p:nvPr>
        </p:nvSpPr>
        <p:spPr>
          <a:xfrm>
            <a:off x="518579" y="3573401"/>
            <a:ext cx="5469467" cy="431210"/>
          </a:xfrm>
        </p:spPr>
        <p:txBody>
          <a:bodyPr/>
          <a:lstStyle>
            <a:lvl1pPr marL="182880" marR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>
                <a:solidFill>
                  <a:schemeClr val="accent1"/>
                </a:solidFill>
              </a:defRPr>
            </a:lvl1pPr>
          </a:lstStyle>
          <a:p>
            <a:pPr marL="182880" marR="0" lvl="0" indent="-182880" algn="l" defTabSz="7323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[In which areas (e.g. key words, regions, customer segments, email types) did we conduct the test?]</a:t>
            </a:r>
            <a:endParaRPr lang="en-US" sz="1200" b="1" dirty="0">
              <a:solidFill>
                <a:srgbClr val="000000"/>
              </a:solidFill>
              <a:latin typeface="Calibri"/>
              <a:cs typeface="Arial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18" hasCustomPrompt="1"/>
          </p:nvPr>
        </p:nvSpPr>
        <p:spPr>
          <a:xfrm>
            <a:off x="518577" y="4233800"/>
            <a:ext cx="5469467" cy="533728"/>
          </a:xfrm>
        </p:spPr>
        <p:txBody>
          <a:bodyPr/>
          <a:lstStyle>
            <a:lvl1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marL="112830" indent="-11283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accent1"/>
                </a:solidFill>
                <a:latin typeface="Avenir Next for Best Buy" pitchFamily="34" charset="0"/>
              </a:rPr>
              <a:t>[how to we define success (e.g. relative to some baseline)?]</a:t>
            </a:r>
          </a:p>
        </p:txBody>
      </p:sp>
      <p:sp>
        <p:nvSpPr>
          <p:cNvPr id="39" name="Content Placeholder 38"/>
          <p:cNvSpPr>
            <a:spLocks noGrp="1"/>
          </p:cNvSpPr>
          <p:nvPr>
            <p:ph sz="quarter" idx="19"/>
          </p:nvPr>
        </p:nvSpPr>
        <p:spPr>
          <a:xfrm>
            <a:off x="6190443" y="1187944"/>
            <a:ext cx="5500372" cy="40038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176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Next Steps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29390" y="1435180"/>
            <a:ext cx="583331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Next step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364829" y="1435180"/>
            <a:ext cx="209337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Delivery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58200" y="1435180"/>
            <a:ext cx="3352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385F"/>
                </a:solidFill>
              </a:rPr>
              <a:t>Responsible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29389" y="1773734"/>
            <a:ext cx="112816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1773238"/>
            <a:ext cx="5753100" cy="4809541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[action]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64817" y="1773238"/>
            <a:ext cx="2184400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[time]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8549218" y="1773238"/>
            <a:ext cx="3261783" cy="4811218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  <a:p>
            <a:r>
              <a:rPr lang="en-US" sz="1600" dirty="0">
                <a:solidFill>
                  <a:schemeClr val="accent1"/>
                </a:solidFill>
                <a:latin typeface="Avenir Next for Best Buy" pitchFamily="34" charset="0"/>
              </a:rPr>
              <a:t>[future hero]</a:t>
            </a:r>
          </a:p>
        </p:txBody>
      </p:sp>
    </p:spTree>
    <p:extLst>
      <p:ext uri="{BB962C8B-B14F-4D97-AF65-F5344CB8AC3E}">
        <p14:creationId xmlns:p14="http://schemas.microsoft.com/office/powerpoint/2010/main" val="232137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6" name="Picture 5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1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quarter" idx="10"/>
          </p:nvPr>
        </p:nvSpPr>
        <p:spPr>
          <a:xfrm>
            <a:off x="487892" y="822960"/>
            <a:ext cx="11216216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lvl="0" algn="ctr"/>
            <a:r>
              <a:rPr lang="en-US" sz="600" b="0" dirty="0"/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/>
              <a:pPr/>
              <a:t>‹#›</a:t>
            </a:fld>
            <a:endParaRPr lang="en-US" sz="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487680" y="1681"/>
            <a:ext cx="11216640" cy="750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5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7680" y="1690514"/>
            <a:ext cx="11216640" cy="193899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200000"/>
              </a:lnSpc>
              <a:buFont typeface="+mj-lt"/>
              <a:buAutoNum type="arabicPeriod"/>
              <a:defRPr sz="2000" cap="all" baseline="0"/>
            </a:lvl1pPr>
          </a:lstStyle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  <a:p>
            <a:pPr lvl="0"/>
            <a:r>
              <a:rPr lang="en-US" dirty="0"/>
              <a:t>Section</a:t>
            </a:r>
          </a:p>
        </p:txBody>
      </p:sp>
      <p:pic>
        <p:nvPicPr>
          <p:cNvPr id="7" name="Picture 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87680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58521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4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7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822960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4"/>
          <p:cNvSpPr>
            <a:spLocks noGrp="1"/>
          </p:cNvSpPr>
          <p:nvPr>
            <p:ph sz="quarter" idx="14"/>
          </p:nvPr>
        </p:nvSpPr>
        <p:spPr>
          <a:xfrm>
            <a:off x="487680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4"/>
          <p:cNvSpPr>
            <a:spLocks noGrp="1"/>
          </p:cNvSpPr>
          <p:nvPr>
            <p:ph sz="quarter" idx="15"/>
          </p:nvPr>
        </p:nvSpPr>
        <p:spPr>
          <a:xfrm>
            <a:off x="6169152" y="3759868"/>
            <a:ext cx="5535168" cy="29260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9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20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3"/>
          </p:nvPr>
        </p:nvSpPr>
        <p:spPr>
          <a:xfrm>
            <a:off x="487680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53949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28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2"/>
          </p:nvPr>
        </p:nvSpPr>
        <p:spPr>
          <a:xfrm>
            <a:off x="487680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9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7680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/>
          </p:nvPr>
        </p:nvSpPr>
        <p:spPr>
          <a:xfrm>
            <a:off x="6169152" y="826475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7"/>
          </p:nvPr>
        </p:nvSpPr>
        <p:spPr>
          <a:xfrm>
            <a:off x="6169152" y="3751299"/>
            <a:ext cx="5535168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8"/>
          </p:nvPr>
        </p:nvSpPr>
        <p:spPr>
          <a:xfrm>
            <a:off x="487680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4"/>
          <p:cNvSpPr>
            <a:spLocks noGrp="1"/>
          </p:cNvSpPr>
          <p:nvPr>
            <p:ph sz="quarter" idx="11"/>
          </p:nvPr>
        </p:nvSpPr>
        <p:spPr>
          <a:xfrm>
            <a:off x="6169152" y="1283675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4"/>
          <p:cNvSpPr>
            <a:spLocks noGrp="1"/>
          </p:cNvSpPr>
          <p:nvPr>
            <p:ph sz="quarter" idx="19"/>
          </p:nvPr>
        </p:nvSpPr>
        <p:spPr>
          <a:xfrm>
            <a:off x="487680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4"/>
          <p:cNvSpPr>
            <a:spLocks noGrp="1"/>
          </p:cNvSpPr>
          <p:nvPr>
            <p:ph sz="quarter" idx="20"/>
          </p:nvPr>
        </p:nvSpPr>
        <p:spPr>
          <a:xfrm>
            <a:off x="6169152" y="4207243"/>
            <a:ext cx="5535168" cy="24688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8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3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4" name="Picture 3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0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1" y="1709741"/>
            <a:ext cx="11216640" cy="2852737"/>
          </a:xfrm>
        </p:spPr>
        <p:txBody>
          <a:bodyPr anchor="b"/>
          <a:lstStyle>
            <a:lvl1pPr>
              <a:defRPr sz="3200" b="1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5" name="Picture 14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How to save the best buy template as your default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87680" y="852408"/>
            <a:ext cx="112166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>
                <a:solidFill>
                  <a:srgbClr val="000000"/>
                </a:solidFill>
              </a:rPr>
              <a:t>PC - PowerPoint 2007 and 2010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 the </a:t>
            </a:r>
            <a:r>
              <a:rPr lang="en-US" sz="1200" b="1" dirty="0">
                <a:solidFill>
                  <a:srgbClr val="000000"/>
                </a:solidFill>
              </a:rPr>
              <a:t>Office Button</a:t>
            </a:r>
            <a:r>
              <a:rPr lang="en-US" sz="1200" dirty="0">
                <a:solidFill>
                  <a:srgbClr val="000000"/>
                </a:solidFill>
              </a:rPr>
              <a:t> (PPT 2007) or </a:t>
            </a:r>
            <a:r>
              <a:rPr lang="en-US" sz="1200" b="1" dirty="0">
                <a:solidFill>
                  <a:srgbClr val="000000"/>
                </a:solidFill>
              </a:rPr>
              <a:t>File</a:t>
            </a:r>
            <a:r>
              <a:rPr lang="en-US" sz="1200" dirty="0">
                <a:solidFill>
                  <a:srgbClr val="000000"/>
                </a:solidFill>
              </a:rPr>
              <a:t> (PPT 2010) and click </a:t>
            </a:r>
            <a:r>
              <a:rPr lang="en-US" sz="1200" b="1" dirty="0">
                <a:solidFill>
                  <a:srgbClr val="000000"/>
                </a:solidFill>
              </a:rPr>
              <a:t>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Pick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from the </a:t>
            </a:r>
            <a:r>
              <a:rPr lang="en-US" sz="1200" b="1" dirty="0">
                <a:solidFill>
                  <a:srgbClr val="000000"/>
                </a:solidFill>
              </a:rPr>
              <a:t>Save as type</a:t>
            </a:r>
            <a:r>
              <a:rPr lang="en-US" sz="1200" dirty="0">
                <a:solidFill>
                  <a:srgbClr val="000000"/>
                </a:solidFill>
              </a:rPr>
              <a:t> list box. PowerPoint automatically chooses the correct folder for you when you choose to save as a Template. Accept the folder it suggests. Write down the full path to the folder; you may need it later.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template Blank.POTX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Now when you choose </a:t>
            </a:r>
            <a:r>
              <a:rPr lang="en-US" sz="1200" b="1" dirty="0">
                <a:solidFill>
                  <a:srgbClr val="000000"/>
                </a:solidFill>
              </a:rPr>
              <a:t>Office Button (or File) / New / Blank Presentation</a:t>
            </a:r>
            <a:r>
              <a:rPr lang="en-US" sz="1200" dirty="0">
                <a:solidFill>
                  <a:srgbClr val="000000"/>
                </a:solidFill>
              </a:rPr>
              <a:t>, PPT bases the presentation on your new blank.potx template file.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PC - PowerPoint 2013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Click </a:t>
            </a:r>
            <a:r>
              <a:rPr lang="en-US" sz="1200" b="1" dirty="0">
                <a:solidFill>
                  <a:srgbClr val="000000"/>
                </a:solidFill>
              </a:rPr>
              <a:t>Computer </a:t>
            </a:r>
            <a:r>
              <a:rPr lang="en-US" sz="1200" dirty="0">
                <a:solidFill>
                  <a:srgbClr val="000000"/>
                </a:solidFill>
              </a:rPr>
              <a:t>then click </a:t>
            </a:r>
            <a:r>
              <a:rPr lang="en-US" sz="1200" b="1" dirty="0">
                <a:solidFill>
                  <a:srgbClr val="000000"/>
                </a:solidFill>
              </a:rPr>
              <a:t>Browse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PowerPoint Template (*.potx)</a:t>
            </a:r>
            <a:r>
              <a:rPr lang="en-US" sz="1200" dirty="0">
                <a:solidFill>
                  <a:srgbClr val="000000"/>
                </a:solidFill>
              </a:rPr>
              <a:t> in the </a:t>
            </a:r>
            <a:r>
              <a:rPr lang="en-US" sz="1200" b="1" dirty="0">
                <a:solidFill>
                  <a:srgbClr val="000000"/>
                </a:solidFill>
              </a:rPr>
              <a:t>Save as type:</a:t>
            </a:r>
            <a:r>
              <a:rPr lang="en-US" sz="1200" dirty="0">
                <a:solidFill>
                  <a:srgbClr val="000000"/>
                </a:solidFill>
              </a:rPr>
              <a:t> dropdown list box. PowerPoint automatically takes you to C:/Users/[YourUserName]/Documents/Custom Office Templates. Which isn't what we want. So ...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Browse to </a:t>
            </a:r>
            <a:r>
              <a:rPr lang="en-US" sz="1200" b="1" dirty="0">
                <a:solidFill>
                  <a:srgbClr val="000000"/>
                </a:solidFill>
              </a:rPr>
              <a:t>C:/Users/[YourUserName]/AppData/Roaming/Microsoft/Templates</a:t>
            </a:r>
            <a:r>
              <a:rPr lang="en-US" sz="1200" dirty="0">
                <a:solidFill>
                  <a:srgbClr val="000000"/>
                </a:solidFill>
              </a:rPr>
              <a:t> instead. Substitute your user name for [YourUserName].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Name the file </a:t>
            </a:r>
            <a:r>
              <a:rPr lang="en-US" sz="1200" b="1" dirty="0">
                <a:solidFill>
                  <a:srgbClr val="000000"/>
                </a:solidFill>
              </a:rPr>
              <a:t>Blank </a:t>
            </a:r>
            <a:r>
              <a:rPr lang="en-US" sz="1200" dirty="0">
                <a:solidFill>
                  <a:srgbClr val="000000"/>
                </a:solidFill>
              </a:rPr>
              <a:t>(or Blank.potx) and click </a:t>
            </a:r>
            <a:r>
              <a:rPr lang="en-US" sz="1200" b="1" dirty="0">
                <a:solidFill>
                  <a:srgbClr val="000000"/>
                </a:solidFill>
              </a:rPr>
              <a:t>Save</a:t>
            </a:r>
            <a:r>
              <a:rPr lang="en-US" sz="12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Try it out: Choose </a:t>
            </a:r>
            <a:r>
              <a:rPr lang="en-US" sz="1200" b="1" dirty="0">
                <a:solidFill>
                  <a:srgbClr val="000000"/>
                </a:solidFill>
              </a:rPr>
              <a:t>File / New</a:t>
            </a:r>
            <a:r>
              <a:rPr lang="en-US" sz="1200" dirty="0">
                <a:solidFill>
                  <a:srgbClr val="000000"/>
                </a:solidFill>
              </a:rPr>
              <a:t> and choose the new </a:t>
            </a:r>
            <a:r>
              <a:rPr lang="en-US" sz="1200" b="1" dirty="0">
                <a:solidFill>
                  <a:srgbClr val="000000"/>
                </a:solidFill>
              </a:rPr>
              <a:t>Default Theme</a:t>
            </a:r>
            <a:r>
              <a:rPr lang="en-US" sz="1200" dirty="0">
                <a:solidFill>
                  <a:srgbClr val="000000"/>
                </a:solidFill>
              </a:rPr>
              <a:t> to make sure PowerPoint uses your new template (yep, PPT wants to call it Theme, but it's a template).</a:t>
            </a:r>
          </a:p>
          <a:p>
            <a:endParaRPr lang="en-US" sz="1200" b="1" dirty="0">
              <a:solidFill>
                <a:srgbClr val="000000"/>
              </a:solidFill>
            </a:endParaRPr>
          </a:p>
          <a:p>
            <a:r>
              <a:rPr lang="en-US" sz="1200" b="1" u="sng" dirty="0">
                <a:solidFill>
                  <a:srgbClr val="000000"/>
                </a:solidFill>
              </a:rPr>
              <a:t>Mac - PowerPoint 2011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Open a template file or a presentation based on the template you want to use as your default, then.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File / Save As</a:t>
            </a:r>
            <a:r>
              <a:rPr lang="en-US" sz="1200" dirty="0">
                <a:solidFill>
                  <a:srgbClr val="000000"/>
                </a:solidFill>
              </a:rPr>
              <a:t> and save the presentation as </a:t>
            </a:r>
            <a:r>
              <a:rPr lang="en-US" sz="1200" b="1" dirty="0">
                <a:solidFill>
                  <a:srgbClr val="000000"/>
                </a:solidFill>
              </a:rPr>
              <a:t>Default Theme.thmx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rgbClr val="000000"/>
                </a:solidFill>
              </a:rPr>
              <a:t>Choose </a:t>
            </a:r>
            <a:r>
              <a:rPr lang="en-US" sz="1200" b="1" dirty="0">
                <a:solidFill>
                  <a:srgbClr val="000000"/>
                </a:solidFill>
              </a:rPr>
              <a:t>Office Theme (.thmx)</a:t>
            </a:r>
            <a:r>
              <a:rPr lang="en-US" sz="1200" dirty="0">
                <a:solidFill>
                  <a:srgbClr val="000000"/>
                </a:solidFill>
              </a:rPr>
              <a:t> next to </a:t>
            </a:r>
            <a:r>
              <a:rPr lang="en-US" sz="1200" b="1" dirty="0">
                <a:solidFill>
                  <a:srgbClr val="000000"/>
                </a:solidFill>
              </a:rPr>
              <a:t>Format</a:t>
            </a:r>
            <a:r>
              <a:rPr lang="en-US" sz="1200" dirty="0">
                <a:solidFill>
                  <a:srgbClr val="000000"/>
                </a:solidFill>
              </a:rPr>
              <a:t>, PowerPoint should automatically set the save-as location to this folder, but make sure it does before saving: </a:t>
            </a:r>
            <a:r>
              <a:rPr lang="en-US" sz="1200" b="1" dirty="0">
                <a:solidFill>
                  <a:srgbClr val="000000"/>
                </a:solidFill>
              </a:rPr>
              <a:t>MacintoshHD / Users / Library / Application Support / Microsoft / Office / User Templates / My Themes</a:t>
            </a:r>
            <a:endParaRPr lang="en-US" sz="12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53756" y="3421599"/>
            <a:ext cx="11216640" cy="1143000"/>
          </a:xfrm>
        </p:spPr>
        <p:txBody>
          <a:bodyPr lIns="91440" tIns="45720" rIns="91440" bIns="45720" anchor="t" anchorCtr="0"/>
          <a:lstStyle>
            <a:lvl1pPr>
              <a:lnSpc>
                <a:spcPct val="80000"/>
              </a:lnSpc>
              <a:defRPr sz="3200" cap="all" baseline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3756" y="2955689"/>
            <a:ext cx="11216640" cy="3388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400" b="1" cap="all" baseline="0" dirty="0">
                <a:solidFill>
                  <a:schemeClr val="accent2"/>
                </a:solidFill>
              </a:defRPr>
            </a:lvl1pPr>
            <a:lvl2pPr marL="366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32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64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30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96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63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2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078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dirty="0"/>
              <a:t>Subtitle</a:t>
            </a:r>
          </a:p>
        </p:txBody>
      </p:sp>
      <p:pic>
        <p:nvPicPr>
          <p:cNvPr id="12" name="Picture 11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9" y="1753036"/>
            <a:ext cx="1868356" cy="962391"/>
          </a:xfrm>
          <a:prstGeom prst="rect">
            <a:avLst/>
          </a:prstGeom>
        </p:spPr>
      </p:pic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53756" y="5206010"/>
            <a:ext cx="11216640" cy="375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361548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 Cri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en-US" dirty="0"/>
              <a:t>Problem Success Criteria: [Large Project Starting]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319845" y="4384438"/>
            <a:ext cx="5027159" cy="27160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Other Operational Metrics: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319848" y="1185984"/>
            <a:ext cx="1921505" cy="2366914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r>
              <a:rPr lang="en-US" sz="1400" b="1" dirty="0">
                <a:solidFill>
                  <a:srgbClr val="00385F"/>
                </a:solidFill>
              </a:rPr>
              <a:t>Core Metrics:</a:t>
            </a:r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Measure</a:t>
            </a:r>
          </a:p>
          <a:p>
            <a:r>
              <a:rPr lang="en-US" sz="1400" dirty="0">
                <a:solidFill>
                  <a:srgbClr val="00385F"/>
                </a:solidFill>
              </a:rPr>
              <a:t>Brand health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Growth</a:t>
            </a: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400" dirty="0">
              <a:solidFill>
                <a:srgbClr val="00385F"/>
              </a:solidFill>
            </a:endParaRPr>
          </a:p>
          <a:p>
            <a:r>
              <a:rPr lang="en-US" sz="1400" dirty="0">
                <a:solidFill>
                  <a:srgbClr val="00385F"/>
                </a:solidFill>
              </a:rPr>
              <a:t>Contribution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90059" y="1105417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224643" y="1121480"/>
            <a:ext cx="5487347" cy="54532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endParaRPr lang="en-US" sz="1200" dirty="0">
              <a:solidFill>
                <a:srgbClr val="00385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442624" y="1201164"/>
            <a:ext cx="2639445" cy="691533"/>
          </a:xfrm>
          <a:prstGeom prst="rect">
            <a:avLst/>
          </a:prstGeom>
          <a:noFill/>
          <a:ln>
            <a:noFill/>
          </a:ln>
        </p:spPr>
        <p:txBody>
          <a:bodyPr wrap="square" lIns="82058" tIns="41029" rIns="82058" bIns="41029" rtlCol="0">
            <a:noAutofit/>
          </a:bodyPr>
          <a:lstStyle/>
          <a:p>
            <a:endParaRPr lang="en-US" sz="1400" dirty="0">
              <a:solidFill>
                <a:srgbClr val="00385F"/>
              </a:solidFill>
            </a:endParaRPr>
          </a:p>
          <a:p>
            <a:endParaRPr lang="en-US" sz="1000" dirty="0">
              <a:solidFill>
                <a:srgbClr val="00385F"/>
              </a:solidFill>
            </a:endParaRPr>
          </a:p>
          <a:p>
            <a:r>
              <a:rPr lang="en-US" sz="1400" b="1" dirty="0">
                <a:solidFill>
                  <a:srgbClr val="00385F"/>
                </a:solidFill>
              </a:rPr>
              <a:t>Metrics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427400" y="1810673"/>
            <a:ext cx="5017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490061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Criteria for Success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6224646" y="861577"/>
            <a:ext cx="5487345" cy="274320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400" dirty="0">
                <a:solidFill>
                  <a:prstClr val="white"/>
                </a:solidFill>
              </a:rPr>
              <a:t>Measures of Success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2253916" y="6741606"/>
            <a:ext cx="7684168" cy="92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sz="600" b="0" dirty="0">
                <a:solidFill>
                  <a:srgbClr val="00385F"/>
                </a:solidFill>
              </a:rPr>
              <a:t>Confidential – Best Buy internal use only.  Do not copy, publish, or distribute.  The material in this document is confidential to Best Buy.</a:t>
            </a:r>
          </a:p>
        </p:txBody>
      </p: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11523801" y="6696776"/>
            <a:ext cx="668201" cy="137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07856" rtl="0" eaLnBrk="1" latinLnBrk="0" hangingPunct="1">
              <a:defRPr sz="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07856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5711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356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1423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39280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7134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4989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2847" algn="l" defTabSz="407856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CBD263-9D8D-4B7A-ABD4-51BA7D81E394}" type="slidenum">
              <a:rPr lang="en-US" sz="600" smtClean="0">
                <a:solidFill>
                  <a:srgbClr val="00385F"/>
                </a:solidFill>
              </a:rPr>
              <a:pPr/>
              <a:t>‹#›</a:t>
            </a:fld>
            <a:endParaRPr lang="en-US" sz="600" dirty="0">
              <a:solidFill>
                <a:srgbClr val="00385F"/>
              </a:solidFill>
            </a:endParaRPr>
          </a:p>
        </p:txBody>
      </p:sp>
      <p:pic>
        <p:nvPicPr>
          <p:cNvPr id="17" name="Picture 16" descr="BBY_Logo_4C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" y="6584456"/>
            <a:ext cx="484337" cy="249482"/>
          </a:xfrm>
          <a:prstGeom prst="rect">
            <a:avLst/>
          </a:prstGeom>
        </p:spPr>
      </p:pic>
      <p:sp>
        <p:nvSpPr>
          <p:cNvPr id="21" name="Text Placeholder 20"/>
          <p:cNvSpPr>
            <a:spLocks noGrp="1"/>
          </p:cNvSpPr>
          <p:nvPr>
            <p:ph type="body" sz="quarter" idx="10" hasCustomPrompt="1"/>
          </p:nvPr>
        </p:nvSpPr>
        <p:spPr>
          <a:xfrm>
            <a:off x="501432" y="1171260"/>
            <a:ext cx="5475816" cy="5382715"/>
          </a:xfrm>
        </p:spPr>
        <p:txBody>
          <a:bodyPr/>
          <a:lstStyle>
            <a:lvl1pPr marL="338490" indent="-33849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1]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[feature]</a:t>
            </a:r>
          </a:p>
          <a:p>
            <a:endParaRPr lang="en-US" sz="800" dirty="0">
              <a:solidFill>
                <a:schemeClr val="accent1"/>
              </a:solidFill>
              <a:latin typeface="Avenir Next for Best Buy" pitchFamily="34" charset="0"/>
            </a:endParaRPr>
          </a:p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[category n]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[element]</a:t>
            </a:r>
          </a:p>
          <a:p>
            <a:pPr marL="338490" indent="-33849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 hasCustomPrompt="1"/>
          </p:nvPr>
        </p:nvSpPr>
        <p:spPr>
          <a:xfrm>
            <a:off x="6224645" y="4660771"/>
            <a:ext cx="5487345" cy="190926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[metric]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932471" y="1195259"/>
            <a:ext cx="3779520" cy="257175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8542069" y="1793421"/>
            <a:ext cx="3169920" cy="257175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NPS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8542069" y="2194957"/>
            <a:ext cx="3169920" cy="777662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Traffic Revenue Services attach</a:t>
            </a:r>
          </a:p>
          <a:p>
            <a:pPr lvl="0"/>
            <a:endParaRPr lang="en-US" dirty="0"/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8542071" y="3047339"/>
            <a:ext cx="3169919" cy="1337098"/>
          </a:xfrm>
        </p:spPr>
        <p:txBody>
          <a:bodyPr/>
          <a:lstStyle>
            <a:lvl1pPr marL="112830" indent="-112830">
              <a:buFont typeface="Arial" panose="020B0604020202020204" pitchFamily="34" charset="0"/>
              <a:buChar char="•"/>
              <a:defRPr sz="1200" baseline="0">
                <a:solidFill>
                  <a:schemeClr val="accent1"/>
                </a:solidFill>
              </a:defRPr>
            </a:lvl1pPr>
          </a:lstStyle>
          <a:p>
            <a:pPr marL="112830" indent="-11283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/>
                </a:solidFill>
                <a:latin typeface="Avenir Next for Best Buy" pitchFamily="34" charset="0"/>
              </a:rPr>
              <a:t>P&amp;L Marketing Contribution Customer-level Profit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2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56.xml"/><Relationship Id="rId13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60.xml"/><Relationship Id="rId17" Type="http://schemas.openxmlformats.org/officeDocument/2006/relationships/theme" Target="../theme/theme10.xml"/><Relationship Id="rId1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1.xml"/><Relationship Id="rId8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4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4.xml"/><Relationship Id="rId15" Type="http://schemas.openxmlformats.org/officeDocument/2006/relationships/slideLayout" Target="../slideLayouts/slideLayout175.xml"/><Relationship Id="rId16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78.xml"/><Relationship Id="rId19" Type="http://schemas.openxmlformats.org/officeDocument/2006/relationships/theme" Target="../theme/theme11.xml"/><Relationship Id="rId1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67.xml"/><Relationship Id="rId8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0.xml"/><Relationship Id="rId13" Type="http://schemas.openxmlformats.org/officeDocument/2006/relationships/slideLayout" Target="../slideLayouts/slideLayout191.xml"/><Relationship Id="rId14" Type="http://schemas.openxmlformats.org/officeDocument/2006/relationships/slideLayout" Target="../slideLayouts/slideLayout192.xml"/><Relationship Id="rId15" Type="http://schemas.openxmlformats.org/officeDocument/2006/relationships/slideLayout" Target="../slideLayouts/slideLayout193.xml"/><Relationship Id="rId16" Type="http://schemas.openxmlformats.org/officeDocument/2006/relationships/slideLayout" Target="../slideLayouts/slideLayout194.xml"/><Relationship Id="rId17" Type="http://schemas.openxmlformats.org/officeDocument/2006/relationships/slideLayout" Target="../slideLayouts/slideLayout195.xml"/><Relationship Id="rId18" Type="http://schemas.openxmlformats.org/officeDocument/2006/relationships/slideLayout" Target="../slideLayouts/slideLayout196.xml"/><Relationship Id="rId19" Type="http://schemas.openxmlformats.org/officeDocument/2006/relationships/theme" Target="../theme/theme12.xml"/><Relationship Id="rId1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5.xml"/><Relationship Id="rId8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88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7.xml"/><Relationship Id="rId12" Type="http://schemas.openxmlformats.org/officeDocument/2006/relationships/slideLayout" Target="../slideLayouts/slideLayout208.xml"/><Relationship Id="rId13" Type="http://schemas.openxmlformats.org/officeDocument/2006/relationships/slideLayout" Target="../slideLayouts/slideLayout209.xml"/><Relationship Id="rId14" Type="http://schemas.openxmlformats.org/officeDocument/2006/relationships/slideLayout" Target="../slideLayouts/slideLayout210.xml"/><Relationship Id="rId15" Type="http://schemas.openxmlformats.org/officeDocument/2006/relationships/slideLayout" Target="../slideLayouts/slideLayout211.xml"/><Relationship Id="rId16" Type="http://schemas.openxmlformats.org/officeDocument/2006/relationships/slideLayout" Target="../slideLayouts/slideLayout212.xml"/><Relationship Id="rId17" Type="http://schemas.openxmlformats.org/officeDocument/2006/relationships/slideLayout" Target="../slideLayouts/slideLayout213.xml"/><Relationship Id="rId18" Type="http://schemas.openxmlformats.org/officeDocument/2006/relationships/theme" Target="../theme/theme13.xml"/><Relationship Id="rId1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3.xml"/><Relationship Id="rId8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06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4.xml"/><Relationship Id="rId12" Type="http://schemas.openxmlformats.org/officeDocument/2006/relationships/slideLayout" Target="../slideLayouts/slideLayout225.xml"/><Relationship Id="rId13" Type="http://schemas.openxmlformats.org/officeDocument/2006/relationships/slideLayout" Target="../slideLayouts/slideLayout226.xml"/><Relationship Id="rId14" Type="http://schemas.openxmlformats.org/officeDocument/2006/relationships/theme" Target="../theme/theme14.xml"/><Relationship Id="rId1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0.xml"/><Relationship Id="rId8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2.xml"/><Relationship Id="rId10" Type="http://schemas.openxmlformats.org/officeDocument/2006/relationships/slideLayout" Target="../slideLayouts/slideLayout223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7.xml"/><Relationship Id="rId12" Type="http://schemas.openxmlformats.org/officeDocument/2006/relationships/slideLayout" Target="../slideLayouts/slideLayout238.xml"/><Relationship Id="rId13" Type="http://schemas.openxmlformats.org/officeDocument/2006/relationships/slideLayout" Target="../slideLayouts/slideLayout239.xml"/><Relationship Id="rId14" Type="http://schemas.openxmlformats.org/officeDocument/2006/relationships/theme" Target="../theme/theme15.xml"/><Relationship Id="rId1" Type="http://schemas.openxmlformats.org/officeDocument/2006/relationships/slideLayout" Target="../slideLayouts/slideLayout227.xml"/><Relationship Id="rId2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31.xml"/><Relationship Id="rId6" Type="http://schemas.openxmlformats.org/officeDocument/2006/relationships/slideLayout" Target="../slideLayouts/slideLayout232.xml"/><Relationship Id="rId7" Type="http://schemas.openxmlformats.org/officeDocument/2006/relationships/slideLayout" Target="../slideLayouts/slideLayout233.xml"/><Relationship Id="rId8" Type="http://schemas.openxmlformats.org/officeDocument/2006/relationships/slideLayout" Target="../slideLayouts/slideLayout234.xml"/><Relationship Id="rId9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36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8.xml"/><Relationship Id="rId20" Type="http://schemas.openxmlformats.org/officeDocument/2006/relationships/theme" Target="../theme/theme16.xml"/><Relationship Id="rId10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50.xml"/><Relationship Id="rId12" Type="http://schemas.openxmlformats.org/officeDocument/2006/relationships/slideLayout" Target="../slideLayouts/slideLayout251.xml"/><Relationship Id="rId13" Type="http://schemas.openxmlformats.org/officeDocument/2006/relationships/slideLayout" Target="../slideLayouts/slideLayout252.xml"/><Relationship Id="rId14" Type="http://schemas.openxmlformats.org/officeDocument/2006/relationships/slideLayout" Target="../slideLayouts/slideLayout253.xml"/><Relationship Id="rId15" Type="http://schemas.openxmlformats.org/officeDocument/2006/relationships/slideLayout" Target="../slideLayouts/slideLayout254.xml"/><Relationship Id="rId16" Type="http://schemas.openxmlformats.org/officeDocument/2006/relationships/slideLayout" Target="../slideLayouts/slideLayout255.xml"/><Relationship Id="rId17" Type="http://schemas.openxmlformats.org/officeDocument/2006/relationships/slideLayout" Target="../slideLayouts/slideLayout256.xml"/><Relationship Id="rId18" Type="http://schemas.openxmlformats.org/officeDocument/2006/relationships/slideLayout" Target="../slideLayouts/slideLayout257.xml"/><Relationship Id="rId19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6.xml"/><Relationship Id="rId8" Type="http://schemas.openxmlformats.org/officeDocument/2006/relationships/slideLayout" Target="../slideLayouts/slideLayout247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5.xml"/><Relationship Id="rId18" Type="http://schemas.openxmlformats.org/officeDocument/2006/relationships/theme" Target="../theme/theme2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51.xml"/><Relationship Id="rId17" Type="http://schemas.openxmlformats.org/officeDocument/2006/relationships/theme" Target="../theme/theme3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67.xml"/><Relationship Id="rId17" Type="http://schemas.openxmlformats.org/officeDocument/2006/relationships/theme" Target="../theme/theme4.xml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1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82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9.xml"/><Relationship Id="rId3" Type="http://schemas.openxmlformats.org/officeDocument/2006/relationships/slideLayout" Target="../slideLayouts/slideLayout70.xml"/><Relationship Id="rId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5.xml"/><Relationship Id="rId9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97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12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9.xml"/><Relationship Id="rId3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7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28.xml"/><Relationship Id="rId17" Type="http://schemas.openxmlformats.org/officeDocument/2006/relationships/theme" Target="../theme/theme8.xml"/><Relationship Id="rId1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2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2.xml"/><Relationship Id="rId15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44.xml"/><Relationship Id="rId17" Type="http://schemas.openxmlformats.org/officeDocument/2006/relationships/theme" Target="../theme/theme9.xml"/><Relationship Id="rId1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5.xml"/><Relationship Id="rId8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6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4028" r:id="rId2"/>
    <p:sldLayoutId id="2147484029" r:id="rId3"/>
    <p:sldLayoutId id="2147483991" r:id="rId4"/>
    <p:sldLayoutId id="2147484030" r:id="rId5"/>
    <p:sldLayoutId id="2147484031" r:id="rId6"/>
    <p:sldLayoutId id="2147483987" r:id="rId7"/>
    <p:sldLayoutId id="2147483996" r:id="rId8"/>
    <p:sldLayoutId id="2147483989" r:id="rId9"/>
    <p:sldLayoutId id="2147483995" r:id="rId10"/>
    <p:sldLayoutId id="2147483990" r:id="rId11"/>
    <p:sldLayoutId id="2147483994" r:id="rId12"/>
    <p:sldLayoutId id="2147483992" r:id="rId13"/>
    <p:sldLayoutId id="2147483988" r:id="rId14"/>
    <p:sldLayoutId id="2147483997" r:id="rId15"/>
    <p:sldLayoutId id="2147484549" r:id="rId16"/>
    <p:sldLayoutId id="2147484552" r:id="rId17"/>
    <p:sldLayoutId id="2147484553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69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0" r:id="rId1"/>
    <p:sldLayoutId id="2147484531" r:id="rId2"/>
    <p:sldLayoutId id="2147484532" r:id="rId3"/>
    <p:sldLayoutId id="2147484533" r:id="rId4"/>
    <p:sldLayoutId id="2147484534" r:id="rId5"/>
    <p:sldLayoutId id="2147484535" r:id="rId6"/>
    <p:sldLayoutId id="2147484536" r:id="rId7"/>
    <p:sldLayoutId id="2147484537" r:id="rId8"/>
    <p:sldLayoutId id="2147484538" r:id="rId9"/>
    <p:sldLayoutId id="2147484539" r:id="rId10"/>
    <p:sldLayoutId id="2147484540" r:id="rId11"/>
    <p:sldLayoutId id="2147484541" r:id="rId12"/>
    <p:sldLayoutId id="2147484542" r:id="rId13"/>
    <p:sldLayoutId id="2147484543" r:id="rId14"/>
    <p:sldLayoutId id="2147484544" r:id="rId15"/>
    <p:sldLayoutId id="2147484545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6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73" r:id="rId2"/>
    <p:sldLayoutId id="2147484556" r:id="rId3"/>
    <p:sldLayoutId id="2147484557" r:id="rId4"/>
    <p:sldLayoutId id="2147484558" r:id="rId5"/>
    <p:sldLayoutId id="2147484559" r:id="rId6"/>
    <p:sldLayoutId id="2147484560" r:id="rId7"/>
    <p:sldLayoutId id="2147484561" r:id="rId8"/>
    <p:sldLayoutId id="2147484562" r:id="rId9"/>
    <p:sldLayoutId id="2147484563" r:id="rId10"/>
    <p:sldLayoutId id="2147484564" r:id="rId11"/>
    <p:sldLayoutId id="2147484565" r:id="rId12"/>
    <p:sldLayoutId id="2147484566" r:id="rId13"/>
    <p:sldLayoutId id="2147484567" r:id="rId14"/>
    <p:sldLayoutId id="2147484568" r:id="rId15"/>
    <p:sldLayoutId id="2147484569" r:id="rId16"/>
    <p:sldLayoutId id="2147484570" r:id="rId17"/>
    <p:sldLayoutId id="214748457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6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86" r:id="rId11"/>
    <p:sldLayoutId id="2147484587" r:id="rId12"/>
    <p:sldLayoutId id="2147484588" r:id="rId13"/>
    <p:sldLayoutId id="2147484589" r:id="rId14"/>
    <p:sldLayoutId id="2147484590" r:id="rId15"/>
    <p:sldLayoutId id="2147484591" r:id="rId16"/>
    <p:sldLayoutId id="2147484592" r:id="rId17"/>
    <p:sldLayoutId id="2147484593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6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5" r:id="rId1"/>
    <p:sldLayoutId id="2147484596" r:id="rId2"/>
    <p:sldLayoutId id="2147484597" r:id="rId3"/>
    <p:sldLayoutId id="2147484598" r:id="rId4"/>
    <p:sldLayoutId id="2147484599" r:id="rId5"/>
    <p:sldLayoutId id="2147484600" r:id="rId6"/>
    <p:sldLayoutId id="2147484601" r:id="rId7"/>
    <p:sldLayoutId id="2147484602" r:id="rId8"/>
    <p:sldLayoutId id="2147484603" r:id="rId9"/>
    <p:sldLayoutId id="2147484604" r:id="rId10"/>
    <p:sldLayoutId id="2147484605" r:id="rId11"/>
    <p:sldLayoutId id="2147484606" r:id="rId12"/>
    <p:sldLayoutId id="2147484607" r:id="rId13"/>
    <p:sldLayoutId id="2147484608" r:id="rId14"/>
    <p:sldLayoutId id="2147484609" r:id="rId15"/>
    <p:sldLayoutId id="2147484610" r:id="rId16"/>
    <p:sldLayoutId id="2147484611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51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490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0" r:id="rId1"/>
    <p:sldLayoutId id="2147484651" r:id="rId2"/>
    <p:sldLayoutId id="2147484652" r:id="rId3"/>
    <p:sldLayoutId id="2147484653" r:id="rId4"/>
    <p:sldLayoutId id="2147484654" r:id="rId5"/>
    <p:sldLayoutId id="2147484655" r:id="rId6"/>
    <p:sldLayoutId id="2147484656" r:id="rId7"/>
    <p:sldLayoutId id="2147484657" r:id="rId8"/>
    <p:sldLayoutId id="2147484658" r:id="rId9"/>
    <p:sldLayoutId id="2147484659" r:id="rId10"/>
    <p:sldLayoutId id="2147484660" r:id="rId11"/>
    <p:sldLayoutId id="2147484661" r:id="rId12"/>
    <p:sldLayoutId id="214748466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3"/>
            <a:ext cx="11216640" cy="7507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51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0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4" r:id="rId1"/>
    <p:sldLayoutId id="2147484665" r:id="rId2"/>
    <p:sldLayoutId id="2147484666" r:id="rId3"/>
    <p:sldLayoutId id="2147484667" r:id="rId4"/>
    <p:sldLayoutId id="2147484668" r:id="rId5"/>
    <p:sldLayoutId id="2147484669" r:id="rId6"/>
    <p:sldLayoutId id="2147484670" r:id="rId7"/>
    <p:sldLayoutId id="2147484671" r:id="rId8"/>
    <p:sldLayoutId id="2147484672" r:id="rId9"/>
    <p:sldLayoutId id="2147484673" r:id="rId10"/>
    <p:sldLayoutId id="2147484674" r:id="rId11"/>
    <p:sldLayoutId id="2147484675" r:id="rId12"/>
    <p:sldLayoutId id="214748467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3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78" r:id="rId1"/>
    <p:sldLayoutId id="2147484679" r:id="rId2"/>
    <p:sldLayoutId id="2147484680" r:id="rId3"/>
    <p:sldLayoutId id="2147484681" r:id="rId4"/>
    <p:sldLayoutId id="2147484682" r:id="rId5"/>
    <p:sldLayoutId id="2147484683" r:id="rId6"/>
    <p:sldLayoutId id="2147484684" r:id="rId7"/>
    <p:sldLayoutId id="2147484685" r:id="rId8"/>
    <p:sldLayoutId id="2147484686" r:id="rId9"/>
    <p:sldLayoutId id="2147484687" r:id="rId10"/>
    <p:sldLayoutId id="2147484688" r:id="rId11"/>
    <p:sldLayoutId id="2147484689" r:id="rId12"/>
    <p:sldLayoutId id="2147484690" r:id="rId13"/>
    <p:sldLayoutId id="2147484691" r:id="rId14"/>
    <p:sldLayoutId id="2147484692" r:id="rId15"/>
    <p:sldLayoutId id="2147484693" r:id="rId16"/>
    <p:sldLayoutId id="2147484694" r:id="rId17"/>
    <p:sldLayoutId id="2147484696" r:id="rId18"/>
    <p:sldLayoutId id="2147484697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6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43" r:id="rId2"/>
    <p:sldLayoutId id="2147484044" r:id="rId3"/>
    <p:sldLayoutId id="2147484045" r:id="rId4"/>
    <p:sldLayoutId id="2147484046" r:id="rId5"/>
    <p:sldLayoutId id="2147484040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550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22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  <p:sldLayoutId id="2147484092" r:id="rId12"/>
    <p:sldLayoutId id="2147484093" r:id="rId13"/>
    <p:sldLayoutId id="2147484094" r:id="rId14"/>
    <p:sldLayoutId id="2147484095" r:id="rId15"/>
    <p:sldLayoutId id="2147484574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51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  <p:sldLayoutId id="2147484126" r:id="rId12"/>
    <p:sldLayoutId id="2147484127" r:id="rId13"/>
    <p:sldLayoutId id="2147484128" r:id="rId14"/>
    <p:sldLayoutId id="2147484129" r:id="rId15"/>
    <p:sldLayoutId id="2147484130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3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  <p:sldLayoutId id="2147484143" r:id="rId12"/>
    <p:sldLayoutId id="2147484144" r:id="rId13"/>
    <p:sldLayoutId id="2147484145" r:id="rId14"/>
    <p:sldLayoutId id="2147484146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19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  <p:sldLayoutId id="2147484240" r:id="rId12"/>
    <p:sldLayoutId id="2147484241" r:id="rId13"/>
    <p:sldLayoutId id="2147484242" r:id="rId14"/>
    <p:sldLayoutId id="2147484243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273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  <p:sldLayoutId id="2147484272" r:id="rId12"/>
    <p:sldLayoutId id="2147484273" r:id="rId13"/>
    <p:sldLayoutId id="2147484274" r:id="rId14"/>
    <p:sldLayoutId id="2147484275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1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  <p:sldLayoutId id="2147484320" r:id="rId12"/>
    <p:sldLayoutId id="2147484321" r:id="rId13"/>
    <p:sldLayoutId id="2147484322" r:id="rId14"/>
    <p:sldLayoutId id="2147484323" r:id="rId15"/>
    <p:sldLayoutId id="2147484324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" y="1681"/>
            <a:ext cx="11216640" cy="75079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" y="889349"/>
            <a:ext cx="11216640" cy="528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53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6" r:id="rId1"/>
    <p:sldLayoutId id="2147484497" r:id="rId2"/>
    <p:sldLayoutId id="2147484498" r:id="rId3"/>
    <p:sldLayoutId id="2147484499" r:id="rId4"/>
    <p:sldLayoutId id="2147484500" r:id="rId5"/>
    <p:sldLayoutId id="2147484501" r:id="rId6"/>
    <p:sldLayoutId id="2147484502" r:id="rId7"/>
    <p:sldLayoutId id="2147484503" r:id="rId8"/>
    <p:sldLayoutId id="2147484504" r:id="rId9"/>
    <p:sldLayoutId id="2147484505" r:id="rId10"/>
    <p:sldLayoutId id="2147484506" r:id="rId11"/>
    <p:sldLayoutId id="2147484507" r:id="rId12"/>
    <p:sldLayoutId id="2147484508" r:id="rId13"/>
    <p:sldLayoutId id="2147484509" r:id="rId14"/>
    <p:sldLayoutId id="2147484510" r:id="rId15"/>
    <p:sldLayoutId id="2147484511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732306" rtl="0" eaLnBrk="1" latinLnBrk="0" hangingPunct="1">
        <a:lnSpc>
          <a:spcPct val="80000"/>
        </a:lnSpc>
        <a:spcBef>
          <a:spcPct val="0"/>
        </a:spcBef>
        <a:buNone/>
        <a:defRPr lang="en-US" sz="2600" b="1" i="0" kern="1200" cap="all" baseline="0" dirty="0">
          <a:solidFill>
            <a:schemeClr val="accent1"/>
          </a:solidFill>
          <a:latin typeface="Avenir Next for Best Buy"/>
          <a:ea typeface="+mj-ea"/>
          <a:cs typeface="+mj-cs"/>
        </a:defRPr>
      </a:lvl1pPr>
    </p:titleStyle>
    <p:bodyStyle>
      <a:lvl1pPr marL="18288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anose="020B0503020202020204" pitchFamily="34" charset="0"/>
          <a:ea typeface="+mn-ea"/>
          <a:cs typeface="+mn-cs"/>
        </a:defRPr>
      </a:lvl1pPr>
      <a:lvl2pPr marL="36576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2pPr>
      <a:lvl3pPr marL="54864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3pPr>
      <a:lvl4pPr marL="73152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lang="en-US" sz="1200" b="0" i="0" kern="1200" baseline="0" dirty="0" smtClean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4pPr>
      <a:lvl5pPr marL="914400" indent="-182880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lang="en-US" sz="1200" b="0" i="0" kern="1200" baseline="0" dirty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5pPr>
      <a:lvl6pPr marL="957438" indent="-176738" algn="l" defTabSz="73230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200" kern="1200" baseline="0">
          <a:solidFill>
            <a:schemeClr val="tx1"/>
          </a:solidFill>
          <a:latin typeface="Avenir Next for Best Buy" pitchFamily="34" charset="0"/>
          <a:ea typeface="+mn-ea"/>
          <a:cs typeface="+mn-cs"/>
        </a:defRPr>
      </a:lvl6pPr>
      <a:lvl7pPr marL="2379997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6151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12303" indent="-183077" algn="l" defTabSz="732306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6155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3230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8460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461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30767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6919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3073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29226" algn="l" defTabSz="73230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tiff"/><Relationship Id="rId5" Type="http://schemas.openxmlformats.org/officeDocument/2006/relationships/image" Target="../media/image7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jpeg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 Worple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3756" y="3852135"/>
            <a:ext cx="11216640" cy="338865"/>
          </a:xfrm>
        </p:spPr>
        <p:txBody>
          <a:bodyPr/>
          <a:lstStyle/>
          <a:p>
            <a:r>
              <a:rPr lang="en-US" sz="1800" b="0" dirty="0" smtClean="0"/>
              <a:t>Senior Director, Marketing Technology &amp; Operations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01308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016241" y="1188720"/>
            <a:ext cx="3337560" cy="88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indent="-182880" defTabSz="18288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000" smtClean="0">
                <a:latin typeface="Avenir Next for Best Buy" pitchFamily="34" charset="0"/>
              </a:rPr>
              <a:t>70 </a:t>
            </a:r>
            <a:r>
              <a:rPr lang="en-US" sz="1000">
                <a:latin typeface="Avenir Next for Best Buy" pitchFamily="34" charset="0"/>
              </a:rPr>
              <a:t>percent of the population lives within 15 minutes of a Best Buy store, as well as in Canada and Mexico, where Best Buy has a physical and online presence.</a:t>
            </a:r>
          </a:p>
          <a:p>
            <a:pPr marL="182880" indent="-182880" defTabSz="182880"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000" dirty="0" smtClean="0">
              <a:latin typeface="Avenir Next for Best Buy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2" y="0"/>
            <a:ext cx="12146096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19100" y="5486400"/>
            <a:ext cx="11315700" cy="1077218"/>
          </a:xfrm>
          <a:prstGeom prst="rect">
            <a:avLst/>
          </a:prstGeom>
          <a:solidFill>
            <a:schemeClr val="accent6">
              <a:alpha val="89000"/>
            </a:schemeClr>
          </a:solidFill>
        </p:spPr>
        <p:txBody>
          <a:bodyPr wrap="square" rtlCol="0">
            <a:spAutoFit/>
          </a:bodyPr>
          <a:lstStyle/>
          <a:p>
            <a:pPr defTabSz="182880">
              <a:spcAft>
                <a:spcPts val="200"/>
              </a:spcAft>
            </a:pPr>
            <a:r>
              <a:rPr lang="en-US" sz="3200" b="1" dirty="0" smtClean="0">
                <a:solidFill>
                  <a:schemeClr val="accent1"/>
                </a:solidFill>
                <a:latin typeface="Avenir Next for Best Buy" pitchFamily="34" charset="0"/>
              </a:rPr>
              <a:t>70 </a:t>
            </a:r>
            <a:r>
              <a:rPr lang="en-US" sz="3200" b="1" dirty="0">
                <a:solidFill>
                  <a:schemeClr val="accent1"/>
                </a:solidFill>
                <a:latin typeface="Avenir Next for Best Buy" pitchFamily="34" charset="0"/>
              </a:rPr>
              <a:t>percent of the population lives within 15 minutes of a Best </a:t>
            </a:r>
            <a:r>
              <a:rPr lang="en-US" sz="3200" b="1">
                <a:solidFill>
                  <a:schemeClr val="accent1"/>
                </a:solidFill>
                <a:latin typeface="Avenir Next for Best Buy" pitchFamily="34" charset="0"/>
              </a:rPr>
              <a:t>Buy </a:t>
            </a:r>
            <a:r>
              <a:rPr lang="en-US" sz="3200" b="1" smtClean="0">
                <a:solidFill>
                  <a:schemeClr val="accent1"/>
                </a:solidFill>
                <a:latin typeface="Avenir Next for Best Buy" pitchFamily="34" charset="0"/>
              </a:rPr>
              <a:t>store</a:t>
            </a:r>
            <a:endParaRPr lang="en-US" sz="3200" b="1" dirty="0" smtClean="0">
              <a:solidFill>
                <a:schemeClr val="accent1"/>
              </a:solidFill>
              <a:latin typeface="Avenir Next for Best Bu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30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a Best Buy Experience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4" t="33939" r="13938" b="24849"/>
          <a:stretch/>
        </p:blipFill>
        <p:spPr>
          <a:xfrm>
            <a:off x="4533899" y="3848100"/>
            <a:ext cx="7441065" cy="2688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041" r="8750"/>
          <a:stretch/>
        </p:blipFill>
        <p:spPr>
          <a:xfrm>
            <a:off x="487681" y="990600"/>
            <a:ext cx="3881966" cy="499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5334000" y="152400"/>
            <a:ext cx="2705100" cy="4938170"/>
            <a:chOff x="4217614" y="0"/>
            <a:chExt cx="3756772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7614" y="0"/>
              <a:ext cx="3756772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/>
            <a:srcRect t="3150"/>
            <a:stretch/>
          </p:blipFill>
          <p:spPr>
            <a:xfrm>
              <a:off x="4762501" y="800099"/>
              <a:ext cx="2726028" cy="46863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8070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536" y="1069848"/>
            <a:ext cx="2560320" cy="518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the Experience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4815840" y="1069848"/>
            <a:ext cx="2560320" cy="5181600"/>
            <a:chOff x="4926989" y="1066800"/>
            <a:chExt cx="2543826" cy="51816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6989" y="1066800"/>
              <a:ext cx="2543826" cy="51816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0474" y="1524000"/>
              <a:ext cx="2276856" cy="3847102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589144" y="1072388"/>
            <a:ext cx="2560320" cy="5181600"/>
            <a:chOff x="8724900" y="1066800"/>
            <a:chExt cx="2543826" cy="518160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24900" y="1066800"/>
              <a:ext cx="2543826" cy="518160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120" t="40476" r="17910"/>
            <a:stretch/>
          </p:blipFill>
          <p:spPr>
            <a:xfrm>
              <a:off x="8851980" y="1524000"/>
              <a:ext cx="2267712" cy="384004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996" y="1074818"/>
            <a:ext cx="2565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016241" y="1188720"/>
            <a:ext cx="3337560" cy="88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indent="-182880" defTabSz="18288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000" smtClean="0">
                <a:latin typeface="Avenir Next for Best Buy" pitchFamily="34" charset="0"/>
              </a:rPr>
              <a:t>70 </a:t>
            </a:r>
            <a:r>
              <a:rPr lang="en-US" sz="1000">
                <a:latin typeface="Avenir Next for Best Buy" pitchFamily="34" charset="0"/>
              </a:rPr>
              <a:t>percent of the population lives within 15 minutes of a Best Buy store, as well as in Canada and Mexico, where Best Buy has a physical and online presence.</a:t>
            </a:r>
          </a:p>
          <a:p>
            <a:pPr marL="182880" indent="-182880" defTabSz="182880"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1000" dirty="0" smtClean="0">
              <a:latin typeface="Avenir Next for Best Buy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2" y="0"/>
            <a:ext cx="12146096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19100" y="5486400"/>
            <a:ext cx="11315700" cy="584775"/>
          </a:xfrm>
          <a:prstGeom prst="rect">
            <a:avLst/>
          </a:prstGeom>
          <a:solidFill>
            <a:schemeClr val="accent6">
              <a:alpha val="89000"/>
            </a:schemeClr>
          </a:solidFill>
        </p:spPr>
        <p:txBody>
          <a:bodyPr wrap="square" rtlCol="0">
            <a:spAutoFit/>
          </a:bodyPr>
          <a:lstStyle/>
          <a:p>
            <a:pPr defTabSz="182880">
              <a:spcAft>
                <a:spcPts val="200"/>
              </a:spcAft>
            </a:pPr>
            <a:r>
              <a:rPr lang="en-US" sz="3200" b="1" dirty="0" smtClean="0">
                <a:solidFill>
                  <a:schemeClr val="accent1"/>
                </a:solidFill>
                <a:latin typeface="Avenir Next for Best Buy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6079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10.xml><?xml version="1.0" encoding="utf-8"?>
<a:theme xmlns:a="http://schemas.openxmlformats.org/drawingml/2006/main" name="28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11.xml><?xml version="1.0" encoding="utf-8"?>
<a:theme xmlns:a="http://schemas.openxmlformats.org/drawingml/2006/main" name="2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12.xml><?xml version="1.0" encoding="utf-8"?>
<a:theme xmlns:a="http://schemas.openxmlformats.org/drawingml/2006/main" name="4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13.xml><?xml version="1.0" encoding="utf-8"?>
<a:theme xmlns:a="http://schemas.openxmlformats.org/drawingml/2006/main" name="1_Best Buy Blue">
  <a:themeElements>
    <a:clrScheme name="Best Buy Blue">
      <a:dk1>
        <a:srgbClr val="00385F"/>
      </a:dk1>
      <a:lt1>
        <a:srgbClr val="00385F"/>
      </a:lt1>
      <a:dk2>
        <a:srgbClr val="00385F"/>
      </a:dk2>
      <a:lt2>
        <a:srgbClr val="00385F"/>
      </a:lt2>
      <a:accent1>
        <a:srgbClr val="FFFFF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est Buy Blue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08838ADE-06BC-4B30-9CFB-57CB7E505091}"/>
    </a:ext>
  </a:extLst>
</a:theme>
</file>

<file path=ppt/theme/theme14.xml><?xml version="1.0" encoding="utf-8"?>
<a:theme xmlns:a="http://schemas.openxmlformats.org/drawingml/2006/main" name="Blank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8_5x11_Template_2015_050515" id="{04356F3D-52D8-4C38-88FE-151F48C16056}" vid="{D53BD7A8-C7D4-4C59-AB13-75BBF863EFB5}"/>
    </a:ext>
  </a:extLst>
</a:theme>
</file>

<file path=ppt/theme/theme15.xml><?xml version="1.0" encoding="utf-8"?>
<a:theme xmlns:a="http://schemas.openxmlformats.org/drawingml/2006/main" name="1_Blank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8_5x11_Template_2015_050515" id="{04356F3D-52D8-4C38-88FE-151F48C16056}" vid="{D53BD7A8-C7D4-4C59-AB13-75BBF863EFB5}"/>
    </a:ext>
  </a:extLst>
</a:theme>
</file>

<file path=ppt/theme/theme16.xml><?xml version="1.0" encoding="utf-8"?>
<a:theme xmlns:a="http://schemas.openxmlformats.org/drawingml/2006/main" name="5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0814_TechnologyProcess_Leadership_Update" id="{E3E0452B-3879-48EA-8069-8D209F3378B4}" vid="{E945E5DA-66CB-4A68-AC3F-9403C3E19FF7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st Buy Blue">
  <a:themeElements>
    <a:clrScheme name="Best Buy Blue">
      <a:dk1>
        <a:srgbClr val="00385F"/>
      </a:dk1>
      <a:lt1>
        <a:srgbClr val="00385F"/>
      </a:lt1>
      <a:dk2>
        <a:srgbClr val="00385F"/>
      </a:dk2>
      <a:lt2>
        <a:srgbClr val="00385F"/>
      </a:lt2>
      <a:accent1>
        <a:srgbClr val="FFFFF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est Buy Blue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08838ADE-06BC-4B30-9CFB-57CB7E505091}"/>
    </a:ext>
  </a:extLst>
</a:theme>
</file>

<file path=ppt/theme/theme3.xml><?xml version="1.0" encoding="utf-8"?>
<a:theme xmlns:a="http://schemas.openxmlformats.org/drawingml/2006/main" name="1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4.xml><?xml version="1.0" encoding="utf-8"?>
<a:theme xmlns:a="http://schemas.openxmlformats.org/drawingml/2006/main" name="7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5.xml><?xml version="1.0" encoding="utf-8"?>
<a:theme xmlns:a="http://schemas.openxmlformats.org/drawingml/2006/main" name="3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6.xml><?xml version="1.0" encoding="utf-8"?>
<a:theme xmlns:a="http://schemas.openxmlformats.org/drawingml/2006/main" name="6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7.xml><?xml version="1.0" encoding="utf-8"?>
<a:theme xmlns:a="http://schemas.openxmlformats.org/drawingml/2006/main" name="10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8.xml><?xml version="1.0" encoding="utf-8"?>
<a:theme xmlns:a="http://schemas.openxmlformats.org/drawingml/2006/main" name="15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ppt/theme/theme9.xml><?xml version="1.0" encoding="utf-8"?>
<a:theme xmlns:a="http://schemas.openxmlformats.org/drawingml/2006/main" name="26_BBY_8_5x11_Template_2015_050515">
  <a:themeElements>
    <a:clrScheme name="Best Buy">
      <a:dk1>
        <a:srgbClr val="000000"/>
      </a:dk1>
      <a:lt1>
        <a:sysClr val="window" lastClr="FFFFFF"/>
      </a:lt1>
      <a:dk2>
        <a:srgbClr val="82B800"/>
      </a:dk2>
      <a:lt2>
        <a:srgbClr val="BB0628"/>
      </a:lt2>
      <a:accent1>
        <a:srgbClr val="00385F"/>
      </a:accent1>
      <a:accent2>
        <a:srgbClr val="A9E0EA"/>
      </a:accent2>
      <a:accent3>
        <a:srgbClr val="FFF200"/>
      </a:accent3>
      <a:accent4>
        <a:srgbClr val="4D4D4F"/>
      </a:accent4>
      <a:accent5>
        <a:srgbClr val="77787B"/>
      </a:accent5>
      <a:accent6>
        <a:srgbClr val="9D9FA3"/>
      </a:accent6>
      <a:hlink>
        <a:srgbClr val="1646A8"/>
      </a:hlink>
      <a:folHlink>
        <a:srgbClr val="C7C8CA"/>
      </a:folHlink>
    </a:clrScheme>
    <a:fontScheme name="BBY 1">
      <a:majorFont>
        <a:latin typeface="Avenir Next for Best Buy"/>
        <a:ea typeface=""/>
        <a:cs typeface=""/>
      </a:majorFont>
      <a:minorFont>
        <a:latin typeface="Avenir Next for Best Bu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880" indent="-182880" defTabSz="182880">
          <a:spcAft>
            <a:spcPts val="200"/>
          </a:spcAft>
          <a:buFont typeface="Arial" panose="020B0604020202020204" pitchFamily="34" charset="0"/>
          <a:buChar char="•"/>
          <a:defRPr sz="1000" dirty="0" err="1" smtClean="0">
            <a:latin typeface="Avenir Next for Best Buy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BY_4x3_Template_2015_1104.potx" id="{FECF7AB2-B239-42C3-9C1A-68BDAA4C96B1}" vid="{594DCEAC-E9B6-4A8D-B873-2ECA886CF6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4BF065ADA14A4B8263D3C4E5D9B0E3" ma:contentTypeVersion="0" ma:contentTypeDescription="Create a new document." ma:contentTypeScope="" ma:versionID="2847221755d41699db3232d1d1e0894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9123F9-2C46-4815-B4C6-CEEE70B4D505}">
  <ds:schemaRefs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CFD32EB-79F6-4CC9-A10B-2BB1BCF76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BBD5E78-4EAC-481F-BBFC-53BC1BDB16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25422</TotalTime>
  <Words>99</Words>
  <Application>Microsoft Macintosh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5</vt:i4>
      </vt:variant>
    </vt:vector>
  </HeadingPairs>
  <TitlesOfParts>
    <vt:vector size="24" baseType="lpstr">
      <vt:lpstr>Avenir Next for Best Buy</vt:lpstr>
      <vt:lpstr>Calibri</vt:lpstr>
      <vt:lpstr>Arial</vt:lpstr>
      <vt:lpstr>BBY_8_5x11_Template_2015_050515</vt:lpstr>
      <vt:lpstr>Best Buy Blue</vt:lpstr>
      <vt:lpstr>1_BBY_8_5x11_Template_2015_050515</vt:lpstr>
      <vt:lpstr>7_BBY_8_5x11_Template_2015_050515</vt:lpstr>
      <vt:lpstr>3_BBY_8_5x11_Template_2015_050515</vt:lpstr>
      <vt:lpstr>6_BBY_8_5x11_Template_2015_050515</vt:lpstr>
      <vt:lpstr>10_BBY_8_5x11_Template_2015_050515</vt:lpstr>
      <vt:lpstr>15_BBY_8_5x11_Template_2015_050515</vt:lpstr>
      <vt:lpstr>26_BBY_8_5x11_Template_2015_050515</vt:lpstr>
      <vt:lpstr>28_BBY_8_5x11_Template_2015_050515</vt:lpstr>
      <vt:lpstr>2_BBY_8_5x11_Template_2015_050515</vt:lpstr>
      <vt:lpstr>4_BBY_8_5x11_Template_2015_050515</vt:lpstr>
      <vt:lpstr>1_Best Buy Blue</vt:lpstr>
      <vt:lpstr>Blank</vt:lpstr>
      <vt:lpstr>1_Blank</vt:lpstr>
      <vt:lpstr>5_BBY_8_5x11_Template_2015_050515</vt:lpstr>
      <vt:lpstr>Bill Worple</vt:lpstr>
      <vt:lpstr>PowerPoint Presentation</vt:lpstr>
      <vt:lpstr>It’s a Best Buy Experience</vt:lpstr>
      <vt:lpstr>Connecting the Experience</vt:lpstr>
      <vt:lpstr>PowerPoint Presentation</vt:lpstr>
    </vt:vector>
  </TitlesOfParts>
  <Company>Best Buy Co., Inc.</Company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MDG and Taxonomy Roadshow Overview</dc:title>
  <dc:creator>Kopetka, Nina-CW</dc:creator>
  <cp:lastModifiedBy>Worple, Bill</cp:lastModifiedBy>
  <cp:revision>1159</cp:revision>
  <cp:lastPrinted>2017-04-20T13:24:35Z</cp:lastPrinted>
  <dcterms:created xsi:type="dcterms:W3CDTF">2015-05-05T17:14:33Z</dcterms:created>
  <dcterms:modified xsi:type="dcterms:W3CDTF">2017-09-11T21:20:28Z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0x010100054BF065ADA14A4B8263D3C4E5D9B0E3</vt:lpwstr>
  </property>
</Properties>
</file>